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416" r:id="rId5"/>
    <p:sldId id="335" r:id="rId6"/>
    <p:sldId id="475" r:id="rId7"/>
    <p:sldId id="471" r:id="rId8"/>
    <p:sldId id="533" r:id="rId9"/>
    <p:sldId id="536" r:id="rId10"/>
    <p:sldId id="498" r:id="rId11"/>
    <p:sldId id="623" r:id="rId12"/>
    <p:sldId id="642" r:id="rId13"/>
    <p:sldId id="622" r:id="rId14"/>
    <p:sldId id="446" r:id="rId15"/>
    <p:sldId id="611" r:id="rId16"/>
    <p:sldId id="472" r:id="rId17"/>
    <p:sldId id="405" r:id="rId18"/>
    <p:sldId id="617"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62480F-30E1-134F-5128-D61895FC3763}" name="Ahmad Shilleh" initials="AS" userId="S::AShilleh@schools.nyc.gov::a77dcebf-dfe4-4e01-9cb6-14ff789e2db6" providerId="AD"/>
  <p188:author id="{4A3DB14E-C41D-8BB1-AB6C-48400B5A6553}" name="Ramsay Jawaan" initials="RJ" userId="S::jramsay2@schools.nyc.gov::9ed4287c-7b29-4bee-acaf-4a24d31da063" providerId="AD"/>
  <p188:author id="{9A53368E-EE8E-AE81-4BB1-6B8529641C55}" name="Broggini Matthew" initials="BM" userId="S::mbroggini@schools.nyc.gov::15e5c1af-4bd5-4b57-839b-94d58db4082f" providerId="AD"/>
  <p188:author id="{47ABBAA6-5672-5598-0DE6-C0BBF8EEB934}" name="Shilleh Ahmad" initials="SA" userId="S::ashilleh@schools.nyc.gov::a77dcebf-dfe4-4e01-9cb6-14ff789e2db6" providerId="AD"/>
  <p188:author id="{8BB61CC6-B95F-BC30-870C-32690CF8806C}" name="Griem Jai" initials="GJ" userId="S::jgriem@schools.nyc.gov::4ca3f63f-7470-4e54-b125-12254a2fc2d2" providerId="AD"/>
  <p188:author id="{8CB3FDC7-59AF-A5E8-75C9-B1A04E2E1565}" name="Stameshkin Anne" initials="SA" userId="S::astameshkin@schools.nyc.gov::21a10f05-192c-4221-8dce-f3aa22f7125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adha Nadiya" initials="CN" lastIdx="20" clrIdx="6">
    <p:extLst>
      <p:ext uri="{19B8F6BF-5375-455C-9EA6-DF929625EA0E}">
        <p15:presenceInfo xmlns:p15="http://schemas.microsoft.com/office/powerpoint/2012/main" userId="S::nhelaifichadha@schools.nyc.gov::ee2cab7d-9955-40f3-a0aa-1ee5fe113eba" providerId="AD"/>
      </p:ext>
    </p:extLst>
  </p:cmAuthor>
  <p:cmAuthor id="1" name="Paredes Adam M" initials="PAM" lastIdx="14" clrIdx="0"/>
  <p:cmAuthor id="8" name="Broggini Matthew" initials="BM [2]" lastIdx="8" clrIdx="7">
    <p:extLst>
      <p:ext uri="{19B8F6BF-5375-455C-9EA6-DF929625EA0E}">
        <p15:presenceInfo xmlns:p15="http://schemas.microsoft.com/office/powerpoint/2012/main" userId="S::mbroggini@schools.nyc.gov::15e5c1af-4bd5-4b57-839b-94d58db4082f" providerId="AD"/>
      </p:ext>
    </p:extLst>
  </p:cmAuthor>
  <p:cmAuthor id="2" name="Basile Amy" initials="BA" lastIdx="107" clrIdx="1"/>
  <p:cmAuthor id="3" name="Basile Amy" initials="BA [2]" lastIdx="23" clrIdx="2"/>
  <p:cmAuthor id="4" name="Stameshkin Anne" initials="SA" lastIdx="81" clrIdx="3"/>
  <p:cmAuthor id="5" name="Neiman Tracy" initials="NT" lastIdx="1" clrIdx="4">
    <p:extLst>
      <p:ext uri="{19B8F6BF-5375-455C-9EA6-DF929625EA0E}">
        <p15:presenceInfo xmlns:p15="http://schemas.microsoft.com/office/powerpoint/2012/main" userId="S-1-5-21-756204042-1246811783-1072919933-704099" providerId="AD"/>
      </p:ext>
    </p:extLst>
  </p:cmAuthor>
  <p:cmAuthor id="6" name="Broggini Matthew" initials="BM" lastIdx="2" clrIdx="5">
    <p:extLst>
      <p:ext uri="{19B8F6BF-5375-455C-9EA6-DF929625EA0E}">
        <p15:presenceInfo xmlns:p15="http://schemas.microsoft.com/office/powerpoint/2012/main" userId="S-1-5-21-756204042-1246811783-1072919933-5507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700"/>
    <a:srgbClr val="79A2DC"/>
    <a:srgbClr val="75BB21"/>
    <a:srgbClr val="002169"/>
    <a:srgbClr val="FF9933"/>
    <a:srgbClr val="5D96C9"/>
    <a:srgbClr val="80B34D"/>
    <a:srgbClr val="6699CC"/>
    <a:srgbClr val="D5DADE"/>
    <a:srgbClr val="AC0B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EE30B6-C479-0A6F-A6FE-7FCB0E67E54C}" v="1" dt="2025-11-07T14:32:17.3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81" d="100"/>
          <a:sy n="81" d="100"/>
        </p:scale>
        <p:origin x="125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D309C825-FBFA-4EA6-9EBB-997256E692F3}" type="datetimeFigureOut">
              <a:rPr lang="en-US" smtClean="0"/>
              <a:t>11/12/2025</a:t>
            </a:fld>
            <a:endParaRPr lang="en-US"/>
          </a:p>
        </p:txBody>
      </p:sp>
      <p:sp>
        <p:nvSpPr>
          <p:cNvPr id="4" name="Footer Placeholder 3"/>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6EAE8D32-FC54-4548-8A52-07DBB12CDEB0}" type="slidenum">
              <a:rPr lang="en-US" smtClean="0"/>
              <a:t>‹#›</a:t>
            </a:fld>
            <a:endParaRPr lang="en-US"/>
          </a:p>
        </p:txBody>
      </p:sp>
    </p:spTree>
    <p:extLst>
      <p:ext uri="{BB962C8B-B14F-4D97-AF65-F5344CB8AC3E}">
        <p14:creationId xmlns:p14="http://schemas.microsoft.com/office/powerpoint/2010/main" val="15226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6"/>
          </a:xfrm>
          <a:prstGeom prst="rect">
            <a:avLst/>
          </a:prstGeom>
        </p:spPr>
        <p:txBody>
          <a:bodyPr vert="horz" lIns="91440" tIns="45720" rIns="91440" bIns="45720" rtlCol="0"/>
          <a:lstStyle>
            <a:lvl1pPr algn="r">
              <a:defRPr sz="1200"/>
            </a:lvl1pPr>
          </a:lstStyle>
          <a:p>
            <a:fld id="{F6355F39-2B16-AB4B-ADFC-16AB83246DBB}" type="datetimeFigureOut">
              <a:rPr lang="en-US" smtClean="0"/>
              <a:t>11/12/2025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6"/>
            <a:ext cx="5607050" cy="36607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6"/>
            <a:ext cx="3038475" cy="466726"/>
          </a:xfrm>
          <a:prstGeom prst="rect">
            <a:avLst/>
          </a:prstGeom>
        </p:spPr>
        <p:txBody>
          <a:bodyPr vert="horz" lIns="91440" tIns="45720" rIns="91440" bIns="45720" rtlCol="0" anchor="b"/>
          <a:lstStyle>
            <a:lvl1pPr algn="r">
              <a:defRPr sz="1200"/>
            </a:lvl1pPr>
          </a:lstStyle>
          <a:p>
            <a:fld id="{1AFFAB8D-B9BF-A747-A21C-68C3DBA8194D}" type="slidenum">
              <a:rPr lang="en-US" smtClean="0"/>
              <a:t>‹#›</a:t>
            </a:fld>
            <a:endParaRPr lang="en-US"/>
          </a:p>
        </p:txBody>
      </p:sp>
    </p:spTree>
    <p:extLst>
      <p:ext uri="{BB962C8B-B14F-4D97-AF65-F5344CB8AC3E}">
        <p14:creationId xmlns:p14="http://schemas.microsoft.com/office/powerpoint/2010/main" val="10601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ea typeface="Calibri"/>
              <a:cs typeface="Calibri"/>
            </a:endParaRPr>
          </a:p>
          <a:p>
            <a:pPr marL="0" indent="0">
              <a:buFont typeface="Arial" panose="020B0604020202020204" pitchFamily="34" charset="0"/>
              <a:buNone/>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1AFFAB8D-B9BF-A747-A21C-68C3DBA8194D}" type="slidenum">
              <a:rPr lang="en-US" smtClean="0"/>
              <a:t>1</a:t>
            </a:fld>
            <a:endParaRPr lang="en-US"/>
          </a:p>
        </p:txBody>
      </p:sp>
    </p:spTree>
    <p:extLst>
      <p:ext uri="{BB962C8B-B14F-4D97-AF65-F5344CB8AC3E}">
        <p14:creationId xmlns:p14="http://schemas.microsoft.com/office/powerpoint/2010/main" val="132415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9B56A-4DD9-73DD-4560-AC8042B47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23DDF-31A2-97E1-038D-0660EDC7BA85}"/>
              </a:ext>
            </a:extLst>
          </p:cNvPr>
          <p:cNvSpPr>
            <a:spLocks noGrp="1" noRot="1" noChangeAspect="1"/>
          </p:cNvSpPr>
          <p:nvPr>
            <p:ph type="sldImg"/>
          </p:nvPr>
        </p:nvSpPr>
        <p:spPr>
          <a:xfrm>
            <a:off x="717550" y="236538"/>
            <a:ext cx="5575300" cy="3136900"/>
          </a:xfrm>
        </p:spPr>
      </p:sp>
      <p:sp>
        <p:nvSpPr>
          <p:cNvPr id="3" name="Notes Placeholder 2">
            <a:extLst>
              <a:ext uri="{FF2B5EF4-FFF2-40B4-BE49-F238E27FC236}">
                <a16:creationId xmlns:a16="http://schemas.microsoft.com/office/drawing/2014/main" id="{2C60A30D-B0C0-8C1F-1815-A5BB57A8E931}"/>
              </a:ext>
            </a:extLst>
          </p:cNvPr>
          <p:cNvSpPr>
            <a:spLocks noGrp="1"/>
          </p:cNvSpPr>
          <p:nvPr>
            <p:ph type="body" idx="1"/>
          </p:nvPr>
        </p:nvSpPr>
        <p:spPr>
          <a:xfrm>
            <a:off x="701675" y="3455000"/>
            <a:ext cx="5607050" cy="5480652"/>
          </a:xfrm>
        </p:spPr>
        <p:txBody>
          <a:bodyPr/>
          <a:lstStyle/>
          <a:p>
            <a:r>
              <a:rPr lang="en-US"/>
              <a:t>Multiples Policy (Identical Applications)</a:t>
            </a:r>
          </a:p>
          <a:p>
            <a:r>
              <a:rPr lang="en-US"/>
              <a:t>Students applying to the same grade level who are connected to the same parent/guardian MySchools account (multiples) may submit identical applications to share the same random number.</a:t>
            </a:r>
          </a:p>
          <a:p>
            <a:r>
              <a:rPr lang="en-US" b="1"/>
              <a:t>Process:</a:t>
            </a:r>
            <a:endParaRPr lang="en-US"/>
          </a:p>
          <a:p>
            <a:pPr marL="171450" indent="-171450">
              <a:buFont typeface="Arial"/>
              <a:buChar char="•"/>
            </a:pPr>
            <a:r>
              <a:rPr lang="en-US"/>
              <a:t>Parents add program choices to </a:t>
            </a:r>
            <a:r>
              <a:rPr lang="en-US" b="1"/>
              <a:t>one</a:t>
            </a:r>
            <a:r>
              <a:rPr lang="en-US"/>
              <a:t> application only.</a:t>
            </a:r>
          </a:p>
          <a:p>
            <a:pPr marL="171450" indent="-171450">
              <a:buFont typeface="Arial"/>
              <a:buChar char="•"/>
            </a:pPr>
            <a:r>
              <a:rPr lang="en-US" err="1"/>
              <a:t>MySchools</a:t>
            </a:r>
            <a:r>
              <a:rPr lang="en-US"/>
              <a:t> prompts the parent to copy those choices to the remaining sibling(s) before final submission.</a:t>
            </a:r>
          </a:p>
          <a:p>
            <a:pPr marL="171450" indent="-171450">
              <a:buFont typeface="Arial"/>
              <a:buChar char="•"/>
            </a:pPr>
            <a:r>
              <a:rPr lang="en-US"/>
              <a:t>Students are matched to the </a:t>
            </a:r>
            <a:r>
              <a:rPr lang="en-US" b="1"/>
              <a:t>stronger random number</a:t>
            </a:r>
            <a:r>
              <a:rPr lang="en-US"/>
              <a:t> generated by the system.</a:t>
            </a:r>
          </a:p>
          <a:p>
            <a:r>
              <a:rPr lang="en-US" b="1"/>
              <a:t>Key Exception:</a:t>
            </a:r>
            <a:r>
              <a:rPr lang="en-US"/>
              <a:t> Students may not receive the same offer if characteristics affect individual admission, such as being in different seat groups (GE vs. SWD), or applying to screened, audition, or language criteria programs where only one student's individual ranking is high enough.</a:t>
            </a:r>
            <a:endParaRPr lang="en-US">
              <a:ea typeface="Calibri"/>
              <a:cs typeface="Calibri"/>
            </a:endParaRPr>
          </a:p>
          <a:p>
            <a:pPr marL="12700">
              <a:spcBef>
                <a:spcPts val="100"/>
              </a:spcBef>
            </a:pPr>
            <a:endParaRPr lang="en-US">
              <a:ea typeface="Calibri"/>
              <a:cs typeface="Calibri"/>
            </a:endParaRPr>
          </a:p>
        </p:txBody>
      </p:sp>
      <p:sp>
        <p:nvSpPr>
          <p:cNvPr id="4" name="Slide Number Placeholder 3">
            <a:extLst>
              <a:ext uri="{FF2B5EF4-FFF2-40B4-BE49-F238E27FC236}">
                <a16:creationId xmlns:a16="http://schemas.microsoft.com/office/drawing/2014/main" id="{5DF4C3D6-F0DD-2A18-DA9B-7068D9B532D5}"/>
              </a:ext>
            </a:extLst>
          </p:cNvPr>
          <p:cNvSpPr>
            <a:spLocks noGrp="1"/>
          </p:cNvSpPr>
          <p:nvPr>
            <p:ph type="sldNum" sz="quarter" idx="10"/>
          </p:nvPr>
        </p:nvSpPr>
        <p:spPr/>
        <p:txBody>
          <a:bodyPr/>
          <a:lstStyle/>
          <a:p>
            <a:fld id="{1AFFAB8D-B9BF-A747-A21C-68C3DBA8194D}" type="slidenum">
              <a:rPr lang="en-US" smtClean="0"/>
              <a:t>10</a:t>
            </a:fld>
            <a:endParaRPr lang="en-US"/>
          </a:p>
        </p:txBody>
      </p:sp>
    </p:spTree>
    <p:extLst>
      <p:ext uri="{BB962C8B-B14F-4D97-AF65-F5344CB8AC3E}">
        <p14:creationId xmlns:p14="http://schemas.microsoft.com/office/powerpoint/2010/main" val="690484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0"/>
            <a:ext cx="5607050" cy="5480652"/>
          </a:xfrm>
        </p:spPr>
        <p:txBody>
          <a:bodyPr/>
          <a:lstStyle/>
          <a:p>
            <a:pPr>
              <a:defRPr/>
            </a:pPr>
            <a:r>
              <a:rPr lang="en-US">
                <a:solidFill>
                  <a:srgbClr val="002060"/>
                </a:solidFill>
              </a:rPr>
              <a:t>The fourth factor is a program’s Admissions Method. An admissions method is the way a program considers applicants for available seats. </a:t>
            </a:r>
            <a:br>
              <a:rPr lang="en-US">
                <a:cs typeface="+mn-lt"/>
              </a:rPr>
            </a:br>
            <a:endParaRPr lang="en-US">
              <a:ea typeface="Calibri" panose="020F0502020204030204"/>
              <a:cs typeface="Calibri" panose="020F0502020204030204"/>
            </a:endParaRPr>
          </a:p>
          <a:p>
            <a:pPr>
              <a:defRPr/>
            </a:pPr>
            <a:r>
              <a:rPr lang="en-US">
                <a:solidFill>
                  <a:srgbClr val="002060"/>
                </a:solidFill>
              </a:rPr>
              <a:t>There are 5 admissions methods.  </a:t>
            </a:r>
            <a:endParaRPr lang="en-US"/>
          </a:p>
          <a:p>
            <a:pPr marL="171450" indent="-171450">
              <a:buFont typeface="Arial"/>
              <a:buChar char="•"/>
              <a:defRPr/>
            </a:pPr>
            <a:r>
              <a:rPr lang="en-US" b="1">
                <a:solidFill>
                  <a:srgbClr val="002060"/>
                </a:solidFill>
              </a:rPr>
              <a:t>Zoned Priority</a:t>
            </a:r>
            <a:r>
              <a:rPr lang="en-US">
                <a:solidFill>
                  <a:srgbClr val="002060"/>
                </a:solidFill>
              </a:rPr>
              <a:t>: students receive a priority to the school if their home address is part of that school’s zone.</a:t>
            </a:r>
            <a:endParaRPr lang="en-US"/>
          </a:p>
          <a:p>
            <a:pPr marL="171450" indent="-171450">
              <a:buFont typeface="Arial"/>
              <a:buChar char="•"/>
              <a:defRPr/>
            </a:pPr>
            <a:r>
              <a:rPr lang="en-US" b="1">
                <a:solidFill>
                  <a:srgbClr val="002060"/>
                </a:solidFill>
              </a:rPr>
              <a:t>Open</a:t>
            </a:r>
            <a:r>
              <a:rPr lang="en-US">
                <a:solidFill>
                  <a:srgbClr val="002060"/>
                </a:solidFill>
              </a:rPr>
              <a:t>: students are randomly selected.</a:t>
            </a:r>
            <a:endParaRPr lang="en-US"/>
          </a:p>
          <a:p>
            <a:pPr marL="171450" indent="-171450">
              <a:buFont typeface="Arial"/>
              <a:buChar char="•"/>
              <a:defRPr/>
            </a:pPr>
            <a:r>
              <a:rPr lang="en-US" b="1">
                <a:solidFill>
                  <a:srgbClr val="002060"/>
                </a:solidFill>
              </a:rPr>
              <a:t>Screened</a:t>
            </a:r>
            <a:r>
              <a:rPr lang="en-US">
                <a:solidFill>
                  <a:srgbClr val="002060"/>
                </a:solidFill>
              </a:rPr>
              <a:t>: students are selected based on their academic record.</a:t>
            </a:r>
            <a:endParaRPr lang="en-US"/>
          </a:p>
          <a:p>
            <a:pPr marL="171450" indent="-171450">
              <a:buFont typeface="Arial"/>
              <a:buChar char="•"/>
              <a:defRPr/>
            </a:pPr>
            <a:r>
              <a:rPr lang="en-US" b="1">
                <a:solidFill>
                  <a:srgbClr val="002060"/>
                </a:solidFill>
              </a:rPr>
              <a:t>Language Criteria</a:t>
            </a:r>
            <a:r>
              <a:rPr lang="en-US">
                <a:solidFill>
                  <a:srgbClr val="002060"/>
                </a:solidFill>
              </a:rPr>
              <a:t>: students are selected based using language data, such as home language and English language learning status.</a:t>
            </a:r>
            <a:endParaRPr lang="en-US"/>
          </a:p>
          <a:p>
            <a:pPr marL="171450" indent="-171450">
              <a:buFont typeface="Arial"/>
              <a:buChar char="•"/>
              <a:defRPr/>
            </a:pPr>
            <a:r>
              <a:rPr lang="en-US" b="1">
                <a:solidFill>
                  <a:srgbClr val="002060"/>
                </a:solidFill>
              </a:rPr>
              <a:t>Audition</a:t>
            </a:r>
            <a:r>
              <a:rPr lang="en-US">
                <a:solidFill>
                  <a:srgbClr val="002060"/>
                </a:solidFill>
              </a:rPr>
              <a:t>: students are considered based on their score from an audition. </a:t>
            </a:r>
            <a:endParaRPr lang="en-US"/>
          </a:p>
          <a:p>
            <a:pPr>
              <a:defRPr/>
            </a:pPr>
            <a:r>
              <a:rPr lang="en-US">
                <a:solidFill>
                  <a:srgbClr val="002060"/>
                </a:solidFill>
              </a:rPr>
              <a:t> </a:t>
            </a:r>
            <a:endParaRPr lang="en-US"/>
          </a:p>
          <a:p>
            <a:pPr>
              <a:defRPr/>
            </a:pPr>
            <a:r>
              <a:rPr lang="en-US">
                <a:solidFill>
                  <a:srgbClr val="002060"/>
                </a:solidFill>
              </a:rPr>
              <a:t>As you get ready to submit your child’s middle school application, make sure that you understand the programs' admissions methods for which you are applying to.</a:t>
            </a:r>
            <a:endParaRPr lang="en-US"/>
          </a:p>
          <a:p>
            <a:pPr>
              <a:defRPr/>
            </a:pPr>
            <a:br>
              <a:rPr lang="en-US"/>
            </a:br>
            <a:br>
              <a:rPr lang="en-US"/>
            </a:br>
            <a:endParaRPr lang="en-US"/>
          </a:p>
        </p:txBody>
      </p:sp>
      <p:sp>
        <p:nvSpPr>
          <p:cNvPr id="4" name="Slide Number Placeholder 3"/>
          <p:cNvSpPr>
            <a:spLocks noGrp="1"/>
          </p:cNvSpPr>
          <p:nvPr>
            <p:ph type="sldNum" sz="quarter" idx="10"/>
          </p:nvPr>
        </p:nvSpPr>
        <p:spPr/>
        <p:txBody>
          <a:bodyPr/>
          <a:lstStyle/>
          <a:p>
            <a:fld id="{1AFFAB8D-B9BF-A747-A21C-68C3DBA8194D}" type="slidenum">
              <a:rPr lang="en-US" smtClean="0"/>
              <a:t>11</a:t>
            </a:fld>
            <a:endParaRPr lang="en-US"/>
          </a:p>
        </p:txBody>
      </p:sp>
    </p:spTree>
    <p:extLst>
      <p:ext uri="{BB962C8B-B14F-4D97-AF65-F5344CB8AC3E}">
        <p14:creationId xmlns:p14="http://schemas.microsoft.com/office/powerpoint/2010/main" val="409085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0"/>
            <a:ext cx="5607050" cy="5480652"/>
          </a:xfrm>
        </p:spPr>
        <p:txBody>
          <a:bodyPr/>
          <a:lstStyle/>
          <a:p>
            <a:pPr marL="171450" indent="-171450">
              <a:buFont typeface="Arial,Sans-Serif"/>
              <a:buChar char="•"/>
            </a:pPr>
            <a:r>
              <a:rPr lang="en-US"/>
              <a:t>Now let's talk about the </a:t>
            </a:r>
            <a:r>
              <a:rPr lang="en-US" err="1"/>
              <a:t>MySchools</a:t>
            </a:r>
            <a:r>
              <a:rPr lang="en-US"/>
              <a:t> Events Calendar.</a:t>
            </a:r>
          </a:p>
          <a:p>
            <a:pPr marL="171450" indent="-171450">
              <a:buFont typeface="Arial,Sans-Serif"/>
              <a:buChar char="•"/>
            </a:pPr>
            <a:r>
              <a:rPr lang="en-US"/>
              <a:t>Find out if middle schools of interest are hosting any in-person or virtual events. </a:t>
            </a:r>
          </a:p>
          <a:p>
            <a:pPr marL="171450" indent="-171450">
              <a:buFont typeface="Arial,Sans-Serif"/>
              <a:buChar char="•"/>
            </a:pPr>
            <a:r>
              <a:rPr lang="en-US"/>
              <a:t>This valuable tool can help you stay informed about upcoming events related to middle school admissions.</a:t>
            </a:r>
          </a:p>
          <a:p>
            <a:pPr marL="171450" indent="-171450">
              <a:buFont typeface="Arial"/>
              <a:buChar char="•"/>
            </a:pPr>
            <a:r>
              <a:rPr lang="en-US"/>
              <a:t>The </a:t>
            </a:r>
            <a:r>
              <a:rPr lang="en-US" err="1"/>
              <a:t>MySchools</a:t>
            </a:r>
            <a:r>
              <a:rPr lang="en-US"/>
              <a:t> Events Calendar allows you to filter for specific events based on various criteria.</a:t>
            </a:r>
          </a:p>
          <a:p>
            <a:pPr marL="171450" indent="-171450">
              <a:buFont typeface="Arial"/>
              <a:buChar char="•"/>
            </a:pPr>
            <a:r>
              <a:rPr lang="en-US"/>
              <a:t>You can filter by event format, whether it's virtual or in person.</a:t>
            </a:r>
            <a:endParaRPr lang="en-US">
              <a:ea typeface="Calibri"/>
              <a:cs typeface="Calibri"/>
            </a:endParaRPr>
          </a:p>
          <a:p>
            <a:pPr marL="171450" indent="-171450">
              <a:buFont typeface="Arial"/>
              <a:buChar char="•"/>
            </a:pPr>
            <a:r>
              <a:rPr lang="en-US"/>
              <a:t>Additionally, you can filter by event type, such as admissions processes, school tours, or open houses.</a:t>
            </a:r>
            <a:endParaRPr lang="en-US">
              <a:ea typeface="Calibri"/>
              <a:cs typeface="Calibri"/>
            </a:endParaRPr>
          </a:p>
          <a:p>
            <a:pPr marL="171450" indent="-171450">
              <a:buFont typeface="Arial"/>
              <a:buChar char="•"/>
            </a:pPr>
            <a:r>
              <a:rPr lang="en-US"/>
              <a:t>You can also narrow down your search by district or borough.</a:t>
            </a:r>
            <a:endParaRPr lang="en-US">
              <a:ea typeface="Calibri"/>
              <a:cs typeface="Calibri"/>
            </a:endParaRPr>
          </a:p>
          <a:p>
            <a:pPr marL="171450" indent="-171450">
              <a:buFont typeface="Arial"/>
              <a:buChar char="•"/>
            </a:pPr>
            <a:r>
              <a:rPr lang="en-US"/>
              <a:t>By using these filters, you can easily find events that are relevant to your needs and interests.</a:t>
            </a:r>
            <a:endParaRPr lang="en-US">
              <a:ea typeface="Calibri"/>
              <a:cs typeface="Calibri"/>
            </a:endParaRPr>
          </a:p>
          <a:p>
            <a:pPr marL="171450" indent="-171450">
              <a:buFont typeface="Arial"/>
              <a:buChar char="•"/>
            </a:pPr>
            <a:r>
              <a:rPr lang="en-US"/>
              <a:t>The calendar provides detailed information about each event, including the date, time, location, and a brief description.</a:t>
            </a:r>
            <a:endParaRPr lang="en-US">
              <a:ea typeface="Calibri"/>
              <a:cs typeface="Calibri"/>
            </a:endParaRPr>
          </a:p>
          <a:p>
            <a:pPr marL="171450" indent="-171450">
              <a:buFont typeface="Arial"/>
              <a:buChar char="•"/>
            </a:pPr>
            <a:r>
              <a:rPr lang="en-US"/>
              <a:t>The </a:t>
            </a:r>
            <a:r>
              <a:rPr lang="en-US" err="1"/>
              <a:t>MySchools</a:t>
            </a:r>
            <a:r>
              <a:rPr lang="en-US"/>
              <a:t> Events Calendar is a great resource for staying up-to-date on middle school admissions events.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12</a:t>
            </a:fld>
            <a:endParaRPr lang="en-US"/>
          </a:p>
        </p:txBody>
      </p:sp>
    </p:spTree>
    <p:extLst>
      <p:ext uri="{BB962C8B-B14F-4D97-AF65-F5344CB8AC3E}">
        <p14:creationId xmlns:p14="http://schemas.microsoft.com/office/powerpoint/2010/main" val="3971391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0"/>
            <a:ext cx="5607050" cy="5480652"/>
          </a:xfrm>
        </p:spPr>
        <p:txBody>
          <a:bodyPr/>
          <a:lstStyle/>
          <a:p>
            <a:pPr>
              <a:spcBef>
                <a:spcPts val="1000"/>
              </a:spcBef>
              <a:spcAft>
                <a:spcPts val="600"/>
              </a:spcAft>
            </a:pPr>
            <a:r>
              <a:rPr lang="en-US" b="1"/>
              <a:t>Offers will be available April 15. </a:t>
            </a:r>
            <a:endParaRPr lang="en-US"/>
          </a:p>
          <a:p>
            <a:pPr marL="342900" indent="-342900">
              <a:spcBef>
                <a:spcPts val="1000"/>
              </a:spcBef>
              <a:spcAft>
                <a:spcPts val="600"/>
              </a:spcAft>
              <a:buFont typeface="Arial"/>
              <a:buChar char="•"/>
            </a:pPr>
            <a:r>
              <a:rPr lang="en-US"/>
              <a:t>We’ll notify families and schools when offers are available.</a:t>
            </a:r>
            <a:endParaRPr lang="en-US">
              <a:ea typeface="Calibri"/>
              <a:cs typeface="Calibri"/>
            </a:endParaRPr>
          </a:p>
          <a:p>
            <a:pPr>
              <a:spcBef>
                <a:spcPts val="1000"/>
              </a:spcBef>
              <a:spcAft>
                <a:spcPts val="600"/>
              </a:spcAft>
            </a:pPr>
            <a:endParaRPr lang="en-US"/>
          </a:p>
          <a:p>
            <a:pPr>
              <a:spcBef>
                <a:spcPts val="1000"/>
              </a:spcBef>
              <a:spcAft>
                <a:spcPts val="600"/>
              </a:spcAft>
            </a:pPr>
            <a:r>
              <a:rPr lang="en-US" b="1"/>
              <a:t>After offers are released, the waitlist process will begin. </a:t>
            </a:r>
            <a:endParaRPr lang="en-US"/>
          </a:p>
          <a:p>
            <a:pPr marL="342900" indent="-342900">
              <a:spcBef>
                <a:spcPts val="1000"/>
              </a:spcBef>
              <a:spcAft>
                <a:spcPts val="600"/>
              </a:spcAft>
              <a:buFont typeface="Arial"/>
              <a:buChar char="•"/>
            </a:pPr>
            <a:r>
              <a:rPr lang="en-US"/>
              <a:t>You will be automatically waitlisted at any programs ranked higher than the program to which you got an offer. </a:t>
            </a:r>
            <a:endParaRPr lang="en-US">
              <a:ea typeface="Calibri"/>
              <a:cs typeface="Calibri"/>
            </a:endParaRPr>
          </a:p>
          <a:p>
            <a:pPr marL="628650" lvl="1" indent="-171450">
              <a:spcBef>
                <a:spcPts val="500"/>
              </a:spcBef>
              <a:spcAft>
                <a:spcPts val="600"/>
              </a:spcAft>
              <a:buFont typeface="Arial"/>
              <a:buChar char="•"/>
            </a:pPr>
            <a:r>
              <a:rPr lang="en-US" i="1"/>
              <a:t>For example, </a:t>
            </a:r>
            <a:r>
              <a:rPr lang="en-US"/>
              <a:t>if you get an offer to your second choice program, you will be automatically waitlisted at your first choice program.</a:t>
            </a:r>
            <a:endParaRPr lang="en-US">
              <a:ea typeface="Calibri"/>
              <a:cs typeface="Calibri"/>
            </a:endParaRPr>
          </a:p>
          <a:p>
            <a:pPr marL="342900" indent="-342900">
              <a:spcBef>
                <a:spcPts val="1000"/>
              </a:spcBef>
              <a:spcAft>
                <a:spcPts val="600"/>
              </a:spcAft>
              <a:buFont typeface="Arial"/>
              <a:buChar char="•"/>
            </a:pPr>
            <a:r>
              <a:rPr lang="en-US"/>
              <a:t>More information about waitlists, including adding and removing yourself from waitlists, will be shared at that time.</a:t>
            </a:r>
            <a:endParaRPr lang="en-US">
              <a:ea typeface="Calibri"/>
              <a:cs typeface="Calibri"/>
            </a:endParaRPr>
          </a:p>
          <a:p>
            <a:endParaRPr lang="en-US" altLang="en-US">
              <a:ea typeface="ＭＳ Ｐゴシック" pitchFamily="34" charset="-128"/>
              <a:cs typeface="Calibri"/>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13</a:t>
            </a:fld>
            <a:endParaRPr lang="en-US"/>
          </a:p>
        </p:txBody>
      </p:sp>
    </p:spTree>
    <p:extLst>
      <p:ext uri="{BB962C8B-B14F-4D97-AF65-F5344CB8AC3E}">
        <p14:creationId xmlns:p14="http://schemas.microsoft.com/office/powerpoint/2010/main" val="3809852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0"/>
            <a:ext cx="5607050" cy="5480652"/>
          </a:xfrm>
        </p:spPr>
        <p:txBody>
          <a:bodyPr/>
          <a:lstStyle/>
          <a:p>
            <a:pPr>
              <a:spcBef>
                <a:spcPct val="0"/>
              </a:spcBef>
            </a:pPr>
            <a:endParaRPr lang="en-US" altLang="en-US" sz="1400">
              <a:ea typeface="Calibri"/>
              <a:cs typeface="Calibri"/>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14</a:t>
            </a:fld>
            <a:endParaRPr lang="en-US"/>
          </a:p>
        </p:txBody>
      </p:sp>
    </p:spTree>
    <p:extLst>
      <p:ext uri="{BB962C8B-B14F-4D97-AF65-F5344CB8AC3E}">
        <p14:creationId xmlns:p14="http://schemas.microsoft.com/office/powerpoint/2010/main" val="3404995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We appreciate you for joining us today! Now we are going to answer some of your questions.</a:t>
            </a:r>
          </a:p>
        </p:txBody>
      </p:sp>
      <p:sp>
        <p:nvSpPr>
          <p:cNvPr id="4" name="Slide Number Placeholder 3"/>
          <p:cNvSpPr>
            <a:spLocks noGrp="1"/>
          </p:cNvSpPr>
          <p:nvPr>
            <p:ph type="sldNum" sz="quarter" idx="5"/>
          </p:nvPr>
        </p:nvSpPr>
        <p:spPr/>
        <p:txBody>
          <a:bodyPr/>
          <a:lstStyle/>
          <a:p>
            <a:fld id="{1AFFAB8D-B9BF-A747-A21C-68C3DBA8194D}" type="slidenum">
              <a:rPr lang="en-US" smtClean="0"/>
              <a:t>15</a:t>
            </a:fld>
            <a:endParaRPr lang="en-US"/>
          </a:p>
        </p:txBody>
      </p:sp>
    </p:spTree>
    <p:extLst>
      <p:ext uri="{BB962C8B-B14F-4D97-AF65-F5344CB8AC3E}">
        <p14:creationId xmlns:p14="http://schemas.microsoft.com/office/powerpoint/2010/main" val="206411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Clr>
                <a:schemeClr val="dk1"/>
              </a:buClr>
              <a:buSzPts val="1200"/>
              <a:buFont typeface="Arial"/>
              <a:buChar char="•"/>
            </a:pPr>
            <a:r>
              <a:rPr lang="en-US"/>
              <a:t>Let’s start by taking a look at this year’s updated admissions timeline. </a:t>
            </a:r>
            <a:endParaRPr lang="en-US">
              <a:cs typeface="Calibri" panose="020F0502020204030204"/>
            </a:endParaRPr>
          </a:p>
          <a:p>
            <a:pPr marL="171450" indent="-171450">
              <a:buSzPts val="1200"/>
              <a:buFont typeface="Arial"/>
              <a:buChar char="•"/>
            </a:pPr>
            <a:r>
              <a:rPr lang="en-US"/>
              <a:t>In early October, Welcome Letters were made available in </a:t>
            </a:r>
            <a:r>
              <a:rPr lang="en-US" err="1"/>
              <a:t>MySchools</a:t>
            </a:r>
            <a:r>
              <a:rPr lang="en-US"/>
              <a:t>. </a:t>
            </a:r>
            <a:endParaRPr lang="en-US">
              <a:cs typeface="Calibri" panose="020F0502020204030204"/>
            </a:endParaRPr>
          </a:p>
          <a:p>
            <a:pPr marL="171450" indent="-171450">
              <a:buSzPts val="1200"/>
              <a:buFont typeface="Arial"/>
              <a:buChar char="•"/>
            </a:pPr>
            <a:r>
              <a:rPr lang="en-US"/>
              <a:t>On October 15, the middle school application opened and the deadline to apply is 12/12</a:t>
            </a:r>
            <a:endParaRPr lang="en-US">
              <a:cs typeface="Calibri" panose="020F0502020204030204"/>
            </a:endParaRPr>
          </a:p>
          <a:p>
            <a:pPr marL="171450" indent="-171450">
              <a:buSzPts val="1200"/>
              <a:buFont typeface="Arial"/>
              <a:buChar char="•"/>
            </a:pPr>
            <a:r>
              <a:rPr lang="en-US"/>
              <a:t>April 15 offers will be available and Waitlists will be made available.</a:t>
            </a:r>
            <a:endParaRPr lang="en-US">
              <a:cs typeface="Calibri" panose="020F0502020204030204"/>
            </a:endParaRPr>
          </a:p>
          <a:p>
            <a:pPr marL="171450" lvl="0" indent="-171450" algn="l">
              <a:spcBef>
                <a:spcPts val="0"/>
              </a:spcBef>
              <a:spcAft>
                <a:spcPts val="0"/>
              </a:spcAft>
              <a:buClr>
                <a:srgbClr val="000000"/>
              </a:buClr>
              <a:buSzPts val="1200"/>
              <a:buFont typeface="Arial"/>
              <a:buChar char="•"/>
            </a:pPr>
            <a:endParaRPr lang="en-US">
              <a:ea typeface="Calibri" panose="020F0502020204030204"/>
              <a:cs typeface="Calibri" panose="020F0502020204030204"/>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229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FFAB8D-B9BF-A747-A21C-68C3DBA8194D}" type="slidenum">
              <a:rPr lang="en-US" smtClean="0"/>
              <a:t>3</a:t>
            </a:fld>
            <a:endParaRPr lang="en-US"/>
          </a:p>
        </p:txBody>
      </p:sp>
    </p:spTree>
    <p:extLst>
      <p:ext uri="{BB962C8B-B14F-4D97-AF65-F5344CB8AC3E}">
        <p14:creationId xmlns:p14="http://schemas.microsoft.com/office/powerpoint/2010/main" val="57919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0"/>
            <a:ext cx="5607050" cy="5480652"/>
          </a:xfrm>
        </p:spPr>
        <p:txBody>
          <a:bodyPr/>
          <a:lstStyle/>
          <a:p>
            <a:r>
              <a:rPr lang="en-US"/>
              <a:t>The best way to apply is online at </a:t>
            </a:r>
            <a:r>
              <a:rPr lang="en-US" err="1"/>
              <a:t>MySchools.nyc</a:t>
            </a:r>
            <a:r>
              <a:rPr lang="en-US"/>
              <a:t>. </a:t>
            </a:r>
          </a:p>
          <a:p>
            <a:pPr marL="342900" indent="-342900">
              <a:buFont typeface="Arial"/>
              <a:buChar char="•"/>
            </a:pPr>
            <a:r>
              <a:rPr lang="en-US"/>
              <a:t>If you already have a </a:t>
            </a:r>
            <a:r>
              <a:rPr lang="en-US" err="1"/>
              <a:t>MySchools</a:t>
            </a:r>
            <a:r>
              <a:rPr lang="en-US"/>
              <a:t> account, simply log in. If you've forgotten your password, there's an option to reset it.</a:t>
            </a:r>
            <a:br>
              <a:rPr lang="en-US">
                <a:cs typeface="+mn-lt"/>
              </a:rPr>
            </a:br>
            <a:endParaRPr lang="en-US">
              <a:cs typeface="Calibri"/>
            </a:endParaRPr>
          </a:p>
          <a:p>
            <a:pPr marL="342900" indent="-342900">
              <a:buFont typeface="Arial"/>
              <a:buChar char="•"/>
            </a:pPr>
            <a:r>
              <a:rPr lang="en-US"/>
              <a:t>For those who are new to </a:t>
            </a:r>
            <a:r>
              <a:rPr lang="en-US" err="1"/>
              <a:t>MySchools</a:t>
            </a:r>
            <a:r>
              <a:rPr lang="en-US"/>
              <a:t>, you'll need to create an account.</a:t>
            </a:r>
            <a:endParaRPr lang="en-US">
              <a:ea typeface="Calibri"/>
              <a:cs typeface="Calibri"/>
            </a:endParaRPr>
          </a:p>
          <a:p>
            <a:pPr marL="800100" lvl="1" indent="-342900">
              <a:buFont typeface="Arial"/>
              <a:buChar char="•"/>
            </a:pPr>
            <a:r>
              <a:rPr lang="en-US"/>
              <a:t>To do so, you'll require two pieces of information: your child's unique account creation code and their student ID, also known as the OSIS number.</a:t>
            </a:r>
            <a:br>
              <a:rPr lang="en-US">
                <a:cs typeface="+mn-lt"/>
              </a:rPr>
            </a:br>
            <a:endParaRPr lang="en-US">
              <a:cs typeface="Calibri"/>
            </a:endParaRPr>
          </a:p>
          <a:p>
            <a:pPr marL="342900" indent="-342900">
              <a:buFont typeface="Arial"/>
              <a:buChar char="•"/>
            </a:pPr>
            <a:r>
              <a:rPr lang="en-US"/>
              <a:t>If you haven't received your child's welcome letter, which contains the account creation code, please contact your child's school.</a:t>
            </a:r>
            <a:endParaRPr lang="en-US">
              <a:ea typeface="Calibri" panose="020F0502020204030204"/>
              <a:cs typeface="Calibri" panose="020F0502020204030204"/>
            </a:endParaRPr>
          </a:p>
          <a:p>
            <a:pPr marL="800100" lvl="1" indent="-342900">
              <a:buFont typeface="Arial"/>
              <a:buChar char="•"/>
            </a:pPr>
            <a:r>
              <a:rPr lang="en-US"/>
              <a:t>For families from public schools, reach out directly to the school office.</a:t>
            </a:r>
            <a:endParaRPr lang="en-US">
              <a:ea typeface="Calibri" panose="020F0502020204030204"/>
              <a:cs typeface="Calibri" panose="020F0502020204030204"/>
            </a:endParaRPr>
          </a:p>
          <a:p>
            <a:pPr marL="800100" lvl="1" indent="-342900">
              <a:buFont typeface="Arial"/>
              <a:buChar char="•"/>
            </a:pPr>
            <a:r>
              <a:rPr lang="en-US"/>
              <a:t>For families from private or parochial schools, please contact a Family Welcome Center. </a:t>
            </a:r>
            <a:endParaRPr lang="en-US">
              <a:ea typeface="Calibri" panose="020F0502020204030204"/>
              <a:cs typeface="Calibri" panose="020F0502020204030204"/>
            </a:endParaRPr>
          </a:p>
          <a:p>
            <a:pPr marL="0" lvl="1">
              <a:spcBef>
                <a:spcPct val="0"/>
              </a:spcBef>
              <a:spcAft>
                <a:spcPts val="600"/>
              </a:spcAft>
            </a:pPr>
            <a:endParaRPr lang="en-US" sz="2000">
              <a:latin typeface="Gill Sans MT"/>
              <a:ea typeface="ＭＳ Ｐゴシック" pitchFamily="34" charset="-128"/>
              <a:cs typeface="Calibri" panose="020F0502020204030204"/>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4</a:t>
            </a:fld>
            <a:endParaRPr lang="en-US"/>
          </a:p>
        </p:txBody>
      </p:sp>
    </p:spTree>
    <p:extLst>
      <p:ext uri="{BB962C8B-B14F-4D97-AF65-F5344CB8AC3E}">
        <p14:creationId xmlns:p14="http://schemas.microsoft.com/office/powerpoint/2010/main" val="410214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0"/>
            <a:ext cx="5607050" cy="5480652"/>
          </a:xfrm>
        </p:spPr>
        <p:txBody>
          <a:bodyPr/>
          <a:lstStyle/>
          <a:p>
            <a:r>
              <a:rPr lang="en-US" spc="-10">
                <a:solidFill>
                  <a:srgbClr val="231F20"/>
                </a:solidFill>
              </a:rPr>
              <a:t>Let’s talk about seat groups. In middle school admissions, there are two main groups: SWD, which stands for Students with Disabilities, and GE, or General Education.</a:t>
            </a:r>
          </a:p>
          <a:p>
            <a:endParaRPr lang="en-US" spc="-10">
              <a:solidFill>
                <a:srgbClr val="231F20"/>
              </a:solidFill>
            </a:endParaRPr>
          </a:p>
          <a:p>
            <a:r>
              <a:rPr lang="en-US" spc="-10">
                <a:solidFill>
                  <a:srgbClr val="231F20"/>
                </a:solidFill>
              </a:rPr>
              <a:t>Families can’t choose which group their child is in. It's determined by their Individualized Education Program, or IEP. To be considered for the SWD group, a student must receive more than 20% of their instruction in special education. Services like counseling or therapy don't count towards that 20%.</a:t>
            </a:r>
            <a:endParaRPr lang="en-US">
              <a:cs typeface="Calibri"/>
            </a:endParaRPr>
          </a:p>
          <a:p>
            <a:endParaRPr lang="en-US" spc="-10">
              <a:solidFill>
                <a:srgbClr val="231F20"/>
              </a:solidFill>
            </a:endParaRPr>
          </a:p>
          <a:p>
            <a:r>
              <a:rPr lang="en-US" spc="-10">
                <a:solidFill>
                  <a:srgbClr val="231F20"/>
                </a:solidFill>
              </a:rPr>
              <a:t>So, SWD students will be considered alongside other SWD students, and GE students will be considered with other GE students.</a:t>
            </a:r>
            <a:endParaRPr lang="en-US"/>
          </a:p>
          <a:p>
            <a:pPr marL="12700" marR="384175">
              <a:lnSpc>
                <a:spcPct val="113700"/>
              </a:lnSpc>
              <a:spcBef>
                <a:spcPts val="600"/>
              </a:spcBef>
            </a:pPr>
            <a:endParaRPr lang="en-US" spc="-10">
              <a:solidFill>
                <a:srgbClr val="231F20"/>
              </a:solidFill>
              <a:latin typeface="Arial"/>
              <a:cs typeface="Arial"/>
            </a:endParaRPr>
          </a:p>
          <a:p>
            <a:endParaRPr lang="en-US">
              <a:cs typeface="Calibri"/>
            </a:endParaRPr>
          </a:p>
          <a:p>
            <a:endParaRPr lang="en-US"/>
          </a:p>
          <a:p>
            <a:endParaRPr lang="en-US" altLang="en-US">
              <a:ea typeface="ＭＳ Ｐゴシック" pitchFamily="34" charset="-128"/>
              <a:cs typeface="Calibri"/>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5</a:t>
            </a:fld>
            <a:endParaRPr lang="en-US"/>
          </a:p>
        </p:txBody>
      </p:sp>
    </p:spTree>
    <p:extLst>
      <p:ext uri="{BB962C8B-B14F-4D97-AF65-F5344CB8AC3E}">
        <p14:creationId xmlns:p14="http://schemas.microsoft.com/office/powerpoint/2010/main" val="4077291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0"/>
            <a:ext cx="5607050" cy="5480652"/>
          </a:xfrm>
        </p:spPr>
        <p:txBody>
          <a:bodyPr/>
          <a:lstStyle/>
          <a:p>
            <a:r>
              <a:rPr lang="en-US"/>
              <a:t>There are a significant number of middle schools to apply to and we know that some families look for specific types of schools. </a:t>
            </a:r>
            <a:br>
              <a:rPr lang="en-US">
                <a:cs typeface="+mn-lt"/>
              </a:rPr>
            </a:br>
            <a:endParaRPr lang="en-US"/>
          </a:p>
          <a:p>
            <a:r>
              <a:rPr lang="en-US"/>
              <a:t>Explore your options at </a:t>
            </a:r>
            <a:r>
              <a:rPr lang="en-US" err="1"/>
              <a:t>MySchools.nyc</a:t>
            </a:r>
            <a:r>
              <a:rPr lang="en-US"/>
              <a:t>! Use the search and filter options to find schools based on what matters most to you, from location to offerings, such as language courses or a focus on athletics.</a:t>
            </a:r>
            <a:endParaRPr lang="en-US">
              <a:ea typeface="Calibri"/>
              <a:cs typeface="Calibri"/>
            </a:endParaRPr>
          </a:p>
          <a:p>
            <a:br>
              <a:rPr lang="en-US"/>
            </a:br>
            <a:br>
              <a:rPr lang="en-US"/>
            </a:br>
            <a:endParaRPr lang="en-US"/>
          </a:p>
        </p:txBody>
      </p:sp>
      <p:sp>
        <p:nvSpPr>
          <p:cNvPr id="4" name="Slide Number Placeholder 3"/>
          <p:cNvSpPr>
            <a:spLocks noGrp="1"/>
          </p:cNvSpPr>
          <p:nvPr>
            <p:ph type="sldNum" sz="quarter" idx="10"/>
          </p:nvPr>
        </p:nvSpPr>
        <p:spPr/>
        <p:txBody>
          <a:bodyPr/>
          <a:lstStyle/>
          <a:p>
            <a:fld id="{1AFFAB8D-B9BF-A747-A21C-68C3DBA8194D}" type="slidenum">
              <a:rPr lang="en-US" smtClean="0"/>
              <a:t>6</a:t>
            </a:fld>
            <a:endParaRPr lang="en-US"/>
          </a:p>
        </p:txBody>
      </p:sp>
    </p:spTree>
    <p:extLst>
      <p:ext uri="{BB962C8B-B14F-4D97-AF65-F5344CB8AC3E}">
        <p14:creationId xmlns:p14="http://schemas.microsoft.com/office/powerpoint/2010/main" val="393629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How do students get offers? There are a few factors that determine your child’s middle school offer. </a:t>
            </a:r>
          </a:p>
          <a:p>
            <a:pPr marL="171450" indent="-171450">
              <a:buFont typeface="Arial"/>
              <a:buChar char="•"/>
            </a:pPr>
            <a:r>
              <a:rPr lang="en-US"/>
              <a:t>The most important factor in where your child gets an offer are the choices on your application AND the order in which they are placed. </a:t>
            </a:r>
            <a:endParaRPr lang="en-US">
              <a:ea typeface="Calibri"/>
              <a:cs typeface="Calibri"/>
            </a:endParaRPr>
          </a:p>
          <a:p>
            <a:pPr marL="171450" indent="-171450">
              <a:buFont typeface="Arial"/>
              <a:buChar char="•"/>
            </a:pPr>
            <a:r>
              <a:rPr lang="en-US"/>
              <a:t>There are also a few other factors; </a:t>
            </a:r>
            <a:endParaRPr lang="en-US">
              <a:ea typeface="Calibri"/>
              <a:cs typeface="Calibri"/>
            </a:endParaRPr>
          </a:p>
          <a:p>
            <a:pPr marL="171450" indent="-171450">
              <a:buFont typeface="Arial"/>
              <a:buChar char="•"/>
            </a:pPr>
            <a:r>
              <a:rPr lang="en-US"/>
              <a:t>Seat availability. All middle schools have a set number of available seats for incoming students. </a:t>
            </a:r>
            <a:endParaRPr lang="en-US">
              <a:ea typeface="Calibri"/>
              <a:cs typeface="Calibri"/>
            </a:endParaRPr>
          </a:p>
          <a:p>
            <a:pPr marL="171450" indent="-171450">
              <a:buFont typeface="Arial"/>
              <a:buChar char="•"/>
            </a:pPr>
            <a:r>
              <a:rPr lang="en-US"/>
              <a:t>Another is admissions priorities, which are the order in which groups of applicants are considered for placement. </a:t>
            </a:r>
            <a:endParaRPr lang="en-US">
              <a:ea typeface="Calibri"/>
              <a:cs typeface="Calibri"/>
            </a:endParaRPr>
          </a:p>
          <a:p>
            <a:pPr marL="171450" indent="-171450">
              <a:buFont typeface="Arial"/>
              <a:buChar char="•"/>
            </a:pPr>
            <a:r>
              <a:rPr lang="en-US"/>
              <a:t>The last are admissions methods, which is how students are matched with individual seats. Most programs will use the random selection process which assigns random numbers to individual students . But There are also programs that rank students based on a rubric.</a:t>
            </a:r>
            <a:endParaRPr lang="en-US">
              <a:ea typeface="Calibri"/>
              <a:cs typeface="Calibri"/>
            </a:endParaRPr>
          </a:p>
          <a:p>
            <a:pPr marL="171450" indent="-171450">
              <a:buFont typeface="Arial"/>
              <a:buChar char="•"/>
            </a:pPr>
            <a:r>
              <a:rPr lang="en-US"/>
              <a:t>Let’s talk more about all of these.</a:t>
            </a:r>
            <a:endParaRPr lang="en-US">
              <a:ea typeface="Calibri"/>
              <a:cs typeface="Calibri"/>
            </a:endParaRPr>
          </a:p>
        </p:txBody>
      </p:sp>
      <p:sp>
        <p:nvSpPr>
          <p:cNvPr id="4" name="Slide Number Placeholder 3"/>
          <p:cNvSpPr>
            <a:spLocks noGrp="1"/>
          </p:cNvSpPr>
          <p:nvPr>
            <p:ph type="sldNum" sz="quarter" idx="10"/>
          </p:nvPr>
        </p:nvSpPr>
        <p:spPr/>
        <p:txBody>
          <a:bodyPr/>
          <a:lstStyle/>
          <a:p>
            <a:fld id="{82EAE727-F133-4E6C-8B76-612371998BAF}" type="slidenum">
              <a:rPr lang="en-US" smtClean="0"/>
              <a:t>7</a:t>
            </a:fld>
            <a:endParaRPr lang="en-US"/>
          </a:p>
        </p:txBody>
      </p:sp>
    </p:spTree>
    <p:extLst>
      <p:ext uri="{BB962C8B-B14F-4D97-AF65-F5344CB8AC3E}">
        <p14:creationId xmlns:p14="http://schemas.microsoft.com/office/powerpoint/2010/main" val="39007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0"/>
            <a:ext cx="5607050" cy="5480652"/>
          </a:xfrm>
        </p:spPr>
        <p:txBody>
          <a:bodyPr/>
          <a:lstStyle/>
          <a:p>
            <a:r>
              <a:rPr lang="en-US" spc="45">
                <a:solidFill>
                  <a:srgbClr val="231F20"/>
                </a:solidFill>
              </a:rPr>
              <a:t>Another key admissions factor is the program’s Priority Groups which shows what order students are considered for offers to that program. Different programs have different priority groups, and some programs don’t use admissions priority groups to make offers.</a:t>
            </a:r>
            <a:br>
              <a:rPr lang="en-US">
                <a:cs typeface="+mn-lt"/>
              </a:rPr>
            </a:br>
            <a:endParaRPr lang="en-US">
              <a:ea typeface="Calibri" panose="020F0502020204030204"/>
              <a:cs typeface="Calibri" panose="020F0502020204030204"/>
            </a:endParaRPr>
          </a:p>
          <a:p>
            <a:r>
              <a:rPr lang="en-US" spc="45">
                <a:solidFill>
                  <a:srgbClr val="231F20"/>
                </a:solidFill>
              </a:rPr>
              <a:t>If there are more applicants to a program than seats available, students will be considered for offers in groups based on that program’s admissions priorities.</a:t>
            </a:r>
            <a:endParaRPr lang="en-US"/>
          </a:p>
          <a:p>
            <a:r>
              <a:rPr lang="en-US" spc="45">
                <a:solidFill>
                  <a:srgbClr val="231F20"/>
                </a:solidFill>
              </a:rPr>
              <a:t>All applicants in priority group 1 will be considered first. </a:t>
            </a:r>
            <a:endParaRPr lang="en-US"/>
          </a:p>
          <a:p>
            <a:r>
              <a:rPr lang="en-US" spc="45">
                <a:solidFill>
                  <a:srgbClr val="231F20"/>
                </a:solidFill>
              </a:rPr>
              <a:t>Then, if seats are still available, applicants in priority group 2 will be considered next, and so on.</a:t>
            </a:r>
            <a:endParaRPr lang="en-US"/>
          </a:p>
          <a:p>
            <a:r>
              <a:rPr lang="en-US" spc="45">
                <a:solidFill>
                  <a:srgbClr val="231F20"/>
                </a:solidFill>
              </a:rPr>
              <a:t>Students do not need to list a program first to keep the same priority to attend a middle school whether a family ranks it first, third, or last. This means that if families prefer any programs to their zoned or continuing K-8 school, they should place their preferred programs higher on their application.</a:t>
            </a:r>
            <a:endParaRPr lang="en-US"/>
          </a:p>
          <a:p>
            <a:pPr marL="12700" marR="320040">
              <a:lnSpc>
                <a:spcPct val="113700"/>
              </a:lnSpc>
              <a:spcBef>
                <a:spcPts val="235"/>
              </a:spcBef>
            </a:pPr>
            <a:endParaRPr lang="en-US" spc="45">
              <a:solidFill>
                <a:srgbClr val="231F20"/>
              </a:solidFill>
              <a:latin typeface="Arial"/>
              <a:ea typeface="ＭＳ Ｐゴシック" pitchFamily="34" charset="-128"/>
              <a:cs typeface="Arial"/>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8</a:t>
            </a:fld>
            <a:endParaRPr lang="en-US"/>
          </a:p>
        </p:txBody>
      </p:sp>
    </p:spTree>
    <p:extLst>
      <p:ext uri="{BB962C8B-B14F-4D97-AF65-F5344CB8AC3E}">
        <p14:creationId xmlns:p14="http://schemas.microsoft.com/office/powerpoint/2010/main" val="4104896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236538"/>
            <a:ext cx="5575300" cy="3136900"/>
          </a:xfrm>
        </p:spPr>
      </p:sp>
      <p:sp>
        <p:nvSpPr>
          <p:cNvPr id="3" name="Notes Placeholder 2"/>
          <p:cNvSpPr>
            <a:spLocks noGrp="1"/>
          </p:cNvSpPr>
          <p:nvPr>
            <p:ph type="body" idx="1"/>
          </p:nvPr>
        </p:nvSpPr>
        <p:spPr>
          <a:xfrm>
            <a:off x="701675" y="3455000"/>
            <a:ext cx="5607050" cy="5480652"/>
          </a:xfrm>
        </p:spPr>
        <p:txBody>
          <a:bodyPr/>
          <a:lstStyle/>
          <a:p>
            <a:r>
              <a:rPr lang="en-US"/>
              <a:t>Here are the most common admissions priorities:</a:t>
            </a:r>
          </a:p>
          <a:p>
            <a:pPr marL="285750" indent="-285750">
              <a:buFont typeface="Arial"/>
              <a:buChar char="•"/>
            </a:pPr>
            <a:r>
              <a:rPr lang="en-US"/>
              <a:t>Sibling Priority</a:t>
            </a:r>
          </a:p>
          <a:p>
            <a:pPr marL="285750" indent="-285750">
              <a:buFont typeface="Arial"/>
              <a:buChar char="•"/>
            </a:pPr>
            <a:r>
              <a:rPr lang="en-US"/>
              <a:t>Priority to residents of the zone</a:t>
            </a:r>
          </a:p>
          <a:p>
            <a:pPr marL="285750" indent="-285750">
              <a:buFont typeface="Arial"/>
              <a:buChar char="•"/>
            </a:pPr>
            <a:r>
              <a:rPr lang="en-US"/>
              <a:t>Priority to continuing fifth graders</a:t>
            </a:r>
          </a:p>
          <a:p>
            <a:pPr marL="285750" indent="-285750">
              <a:buFont typeface="Arial"/>
              <a:buChar char="•"/>
            </a:pPr>
            <a:r>
              <a:rPr lang="en-US"/>
              <a:t>Priority to students and residents of the district (or borough)</a:t>
            </a:r>
          </a:p>
          <a:p>
            <a:pPr marL="285750" indent="-285750">
              <a:buFont typeface="Arial"/>
              <a:buChar char="•"/>
            </a:pPr>
            <a:r>
              <a:rPr lang="en-US"/>
              <a:t>Priority to applicants eligible for free and reduced lunch (FRL) for up to 50% of seats</a:t>
            </a:r>
          </a:p>
          <a:p>
            <a:pPr marL="12700">
              <a:spcBef>
                <a:spcPts val="100"/>
              </a:spcBef>
            </a:pPr>
            <a:endParaRPr lang="en-US" sz="2000" dirty="0">
              <a:ea typeface="ＭＳ Ｐゴシック"/>
              <a:cs typeface="Calibri"/>
            </a:endParaRPr>
          </a:p>
          <a:p>
            <a:pPr marL="12700">
              <a:spcBef>
                <a:spcPts val="100"/>
              </a:spcBef>
            </a:pPr>
            <a:endParaRPr lang="en-US" sz="2000" dirty="0">
              <a:ea typeface="ＭＳ Ｐゴシック"/>
              <a:cs typeface="Calibri"/>
            </a:endParaRPr>
          </a:p>
          <a:p>
            <a:pPr marL="12700">
              <a:spcBef>
                <a:spcPts val="100"/>
              </a:spcBef>
            </a:pPr>
            <a:endParaRPr lang="en-US" sz="2000" dirty="0">
              <a:ea typeface="ＭＳ Ｐゴシック"/>
              <a:cs typeface="Calibri"/>
            </a:endParaRPr>
          </a:p>
          <a:p>
            <a:pPr marL="12700">
              <a:spcBef>
                <a:spcPts val="100"/>
              </a:spcBef>
            </a:pPr>
            <a:r>
              <a:rPr lang="en-US" sz="2000">
                <a:ea typeface="ＭＳ Ｐゴシック"/>
                <a:cs typeface="Calibri"/>
              </a:rPr>
              <a:t>Sibling-</a:t>
            </a:r>
            <a:endParaRPr lang="en-US" dirty="0">
              <a:ea typeface="Calibri"/>
              <a:cs typeface="Calibri"/>
            </a:endParaRPr>
          </a:p>
          <a:p>
            <a:pPr marL="755650" marR="57785" indent="-285750">
              <a:lnSpc>
                <a:spcPct val="113700"/>
              </a:lnSpc>
              <a:spcBef>
                <a:spcPts val="290"/>
              </a:spcBef>
              <a:buFont typeface="Arial"/>
              <a:buChar char="•"/>
            </a:pPr>
            <a:r>
              <a:rPr lang="en-US" b="1"/>
              <a:t>At schools where the final year is eighth grade, </a:t>
            </a:r>
            <a:r>
              <a:rPr lang="en-US"/>
              <a:t>middle school applicants with siblings currently in sixth or seventh grade have priority to attend their sibling’s school. If the school has younger grades (for example, grades K–8), middle school applicants with siblings currently in grades kindergarten - seventh grade have priority to attend their sibling’s school. </a:t>
            </a:r>
            <a:endParaRPr lang="en-US">
              <a:cs typeface="Calibri"/>
            </a:endParaRPr>
          </a:p>
          <a:p>
            <a:pPr marL="755650" marR="57785" indent="-285750">
              <a:lnSpc>
                <a:spcPct val="113700"/>
              </a:lnSpc>
              <a:spcBef>
                <a:spcPts val="290"/>
              </a:spcBef>
              <a:buFont typeface="Arial"/>
              <a:buChar char="•"/>
            </a:pPr>
            <a:r>
              <a:rPr lang="en-US" b="1"/>
              <a:t>At schools that continue through twelfth grade, </a:t>
            </a:r>
            <a:r>
              <a:rPr lang="en-US"/>
              <a:t>middle school applicants with siblings currently in grades 6 – 11 have priority to attend their sibling’s school.</a:t>
            </a:r>
            <a:endParaRPr lang="en-US">
              <a:cs typeface="Calibri"/>
            </a:endParaRPr>
          </a:p>
          <a:p>
            <a:pPr marL="12700">
              <a:spcBef>
                <a:spcPts val="100"/>
              </a:spcBef>
            </a:pPr>
            <a:r>
              <a:rPr lang="en-US" sz="2000">
                <a:ea typeface="ＭＳ Ｐゴシック"/>
                <a:cs typeface="Calibri"/>
              </a:rPr>
              <a:t>Continuing</a:t>
            </a:r>
          </a:p>
          <a:p>
            <a:pPr marL="742950" lvl="1" indent="-285750">
              <a:buFont typeface="Arial"/>
              <a:buChar char="•"/>
            </a:pPr>
            <a:r>
              <a:rPr lang="en-US"/>
              <a:t>Students who currently attend a school that continues to grade 8 or 12 are guaranteed an offer to their school’s middle school program if they include it on their application. You do NOT need to place your child’s continuing school as your first choice to keep your guarantee, but you do need to include it on your application.</a:t>
            </a:r>
            <a:endParaRPr lang="en-US">
              <a:cs typeface="Calibri" panose="020F0502020204030204"/>
            </a:endParaRPr>
          </a:p>
          <a:p>
            <a:pPr marL="12700">
              <a:spcBef>
                <a:spcPts val="100"/>
              </a:spcBef>
            </a:pPr>
            <a:r>
              <a:rPr lang="en-US" sz="2000">
                <a:ea typeface="ＭＳ Ｐゴシック"/>
                <a:cs typeface="Calibri"/>
              </a:rPr>
              <a:t>Zone</a:t>
            </a:r>
          </a:p>
          <a:p>
            <a:pPr marL="12700">
              <a:spcBef>
                <a:spcPts val="590"/>
              </a:spcBef>
            </a:pPr>
            <a:r>
              <a:rPr lang="en-US" b="1"/>
              <a:t>Priority to residents of the zone</a:t>
            </a:r>
            <a:endParaRPr lang="en-US"/>
          </a:p>
          <a:p>
            <a:pPr marL="742950" marR="266700" lvl="1" indent="-285750">
              <a:lnSpc>
                <a:spcPct val="113700"/>
              </a:lnSpc>
              <a:spcBef>
                <a:spcPts val="290"/>
              </a:spcBef>
              <a:buFont typeface="Arial"/>
              <a:buChar char="•"/>
            </a:pPr>
            <a:r>
              <a:rPr lang="en-US"/>
              <a:t>Students who are zoned to a middle school have priority to attend the zoned program at that school. To get this priority, add your zoned program(s) to your child’s application. You do NOT need to place your zoned program as your first choice to get this priority.</a:t>
            </a:r>
            <a:endParaRPr lang="en-US">
              <a:cs typeface="Calibri"/>
            </a:endParaRPr>
          </a:p>
          <a:p>
            <a:pPr marR="5080">
              <a:lnSpc>
                <a:spcPct val="108700"/>
              </a:lnSpc>
              <a:spcBef>
                <a:spcPts val="5"/>
              </a:spcBef>
            </a:pPr>
            <a:r>
              <a:rPr lang="en-US" b="1">
                <a:cs typeface="Calibri"/>
              </a:rPr>
              <a:t>DIA</a:t>
            </a:r>
            <a:endParaRPr lang="en-US" b="1"/>
          </a:p>
          <a:p>
            <a:pPr marR="5080">
              <a:lnSpc>
                <a:spcPct val="108700"/>
              </a:lnSpc>
              <a:spcBef>
                <a:spcPts val="5"/>
              </a:spcBef>
            </a:pPr>
            <a:r>
              <a:rPr lang="en-US" b="1"/>
              <a:t>Priority to applicants eligible for free and reduced lunch (FRL) for up to 50% of seats</a:t>
            </a:r>
            <a:endParaRPr lang="en-US">
              <a:cs typeface="Calibri" panose="020F0502020204030204"/>
            </a:endParaRPr>
          </a:p>
          <a:p>
            <a:pPr marL="285750" marR="78105" indent="-285750">
              <a:lnSpc>
                <a:spcPct val="113700"/>
              </a:lnSpc>
              <a:spcBef>
                <a:spcPts val="285"/>
              </a:spcBef>
              <a:buFont typeface="Arial"/>
              <a:buChar char="•"/>
            </a:pPr>
            <a:r>
              <a:rPr lang="en-US"/>
              <a:t>This is one example of a Diversity in Admissions (DIA) priority. In this case, applicants whose families meet a specific income requirement have an admissions priority to 50% of seats in this program.</a:t>
            </a:r>
            <a:endParaRPr lang="en-US">
              <a:cs typeface="Calibri"/>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9</a:t>
            </a:fld>
            <a:endParaRPr lang="en-US"/>
          </a:p>
        </p:txBody>
      </p:sp>
    </p:spTree>
    <p:extLst>
      <p:ext uri="{BB962C8B-B14F-4D97-AF65-F5344CB8AC3E}">
        <p14:creationId xmlns:p14="http://schemas.microsoft.com/office/powerpoint/2010/main" val="3097388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61FEA-04F4-48A8-A070-6439DC15E4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04791569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8972169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0063449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135745"/>
      </p:ext>
    </p:extLst>
  </p:cSld>
  <p:clrMapOvr>
    <a:overrideClrMapping bg1="lt1" tx1="dk1" bg2="lt2" tx2="dk2" accent1="accent1" accent2="accent2" accent3="accent3" accent4="accent4" accent5="accent5" accent6="accent6" hlink="hlink" folHlink="folHlink"/>
  </p:clrMapOvr>
  <p:transition spd="med"/>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3">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EABD3EDD-6742-4D46-8247-B9F07A64F92A}"/>
              </a:ext>
            </a:extLst>
          </p:cNvPr>
          <p:cNvSpPr/>
          <p:nvPr userDrawn="1"/>
        </p:nvSpPr>
        <p:spPr>
          <a:xfrm>
            <a:off x="0" y="0"/>
            <a:ext cx="6922811" cy="6858000"/>
          </a:xfrm>
          <a:custGeom>
            <a:avLst/>
            <a:gdLst>
              <a:gd name="connsiteX0" fmla="*/ 5687063 w 6922811"/>
              <a:gd name="connsiteY0" fmla="*/ 0 h 6858000"/>
              <a:gd name="connsiteX1" fmla="*/ 6894514 w 6922811"/>
              <a:gd name="connsiteY1" fmla="*/ 4631669 h 6858000"/>
              <a:gd name="connsiteX2" fmla="*/ 6273242 w 6922811"/>
              <a:gd name="connsiteY2" fmla="*/ 5691088 h 6858000"/>
              <a:gd name="connsiteX3" fmla="*/ 1797076 w 6922811"/>
              <a:gd name="connsiteY3" fmla="*/ 6858000 h 6858000"/>
              <a:gd name="connsiteX4" fmla="*/ 0 w 6922811"/>
              <a:gd name="connsiteY4" fmla="*/ 6858000 h 6858000"/>
              <a:gd name="connsiteX5" fmla="*/ 1 w 6922811"/>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2811" h="6858000">
                <a:moveTo>
                  <a:pt x="5687063" y="0"/>
                </a:moveTo>
                <a:lnTo>
                  <a:pt x="6894514" y="4631669"/>
                </a:lnTo>
                <a:cubicBezTo>
                  <a:pt x="7015505" y="5095779"/>
                  <a:pt x="6737352" y="5570097"/>
                  <a:pt x="6273242" y="5691088"/>
                </a:cubicBezTo>
                <a:lnTo>
                  <a:pt x="1797076" y="6858000"/>
                </a:lnTo>
                <a:lnTo>
                  <a:pt x="0" y="6858000"/>
                </a:lnTo>
                <a:lnTo>
                  <a:pt x="1"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 name="Picture Placeholder 9">
            <a:extLst>
              <a:ext uri="{FF2B5EF4-FFF2-40B4-BE49-F238E27FC236}">
                <a16:creationId xmlns:a16="http://schemas.microsoft.com/office/drawing/2014/main" id="{4C79FCD1-B7C0-499B-804D-CDC4EF9631A4}"/>
              </a:ext>
            </a:extLst>
          </p:cNvPr>
          <p:cNvSpPr>
            <a:spLocks noGrp="1" noChangeAspect="1"/>
          </p:cNvSpPr>
          <p:nvPr>
            <p:ph type="pic" sz="quarter" idx="11"/>
          </p:nvPr>
        </p:nvSpPr>
        <p:spPr>
          <a:xfrm>
            <a:off x="467631" y="443357"/>
            <a:ext cx="5458968" cy="5458968"/>
          </a:xfrm>
          <a:prstGeom prst="ellipse">
            <a:avLst/>
          </a:prstGeom>
          <a:gradFill flip="none" rotWithShape="1">
            <a:gsLst>
              <a:gs pos="0">
                <a:schemeClr val="bg1">
                  <a:lumMod val="85000"/>
                </a:schemeClr>
              </a:gs>
              <a:gs pos="100000">
                <a:schemeClr val="bg1">
                  <a:lumMod val="65000"/>
                </a:schemeClr>
              </a:gs>
            </a:gsLst>
            <a:lin ang="2700000" scaled="1"/>
            <a:tileRect/>
          </a:gradFill>
        </p:spPr>
        <p:txBody>
          <a:bodyPr wrap="square">
            <a:noAutofit/>
          </a:bodyPr>
          <a:lstStyle/>
          <a:p>
            <a:endParaRPr lang="en-ID"/>
          </a:p>
        </p:txBody>
      </p:sp>
      <p:sp>
        <p:nvSpPr>
          <p:cNvPr id="11" name="Title 2">
            <a:extLst>
              <a:ext uri="{FF2B5EF4-FFF2-40B4-BE49-F238E27FC236}">
                <a16:creationId xmlns:a16="http://schemas.microsoft.com/office/drawing/2014/main" id="{C4E83405-5996-4972-801E-2A402913F0FE}"/>
              </a:ext>
            </a:extLst>
          </p:cNvPr>
          <p:cNvSpPr>
            <a:spLocks noGrp="1"/>
          </p:cNvSpPr>
          <p:nvPr>
            <p:ph type="title"/>
          </p:nvPr>
        </p:nvSpPr>
        <p:spPr>
          <a:xfrm>
            <a:off x="7766708" y="1915611"/>
            <a:ext cx="3054096" cy="1078992"/>
          </a:xfrm>
        </p:spPr>
        <p:txBody>
          <a:bodyPr anchor="t">
            <a:noAutofit/>
          </a:bodyPr>
          <a:lstStyle>
            <a:lvl1pPr>
              <a:lnSpc>
                <a:spcPct val="100000"/>
              </a:lnSpc>
              <a:defRPr sz="3200"/>
            </a:lvl1pPr>
          </a:lstStyle>
          <a:p>
            <a:r>
              <a:rPr lang="en-US"/>
              <a:t>Click to edit Master title style</a:t>
            </a:r>
            <a:endParaRPr lang="en-ID"/>
          </a:p>
        </p:txBody>
      </p:sp>
      <p:sp>
        <p:nvSpPr>
          <p:cNvPr id="12" name="Text Placeholder 4">
            <a:extLst>
              <a:ext uri="{FF2B5EF4-FFF2-40B4-BE49-F238E27FC236}">
                <a16:creationId xmlns:a16="http://schemas.microsoft.com/office/drawing/2014/main" id="{020E1D74-08A8-4424-BEF7-4C30AB33563B}"/>
              </a:ext>
            </a:extLst>
          </p:cNvPr>
          <p:cNvSpPr>
            <a:spLocks noGrp="1"/>
          </p:cNvSpPr>
          <p:nvPr>
            <p:ph type="body" sz="quarter" idx="12"/>
          </p:nvPr>
        </p:nvSpPr>
        <p:spPr>
          <a:xfrm>
            <a:off x="8059109" y="3589110"/>
            <a:ext cx="2834640" cy="1188720"/>
          </a:xfrm>
        </p:spPr>
        <p:txBody>
          <a:bodyPr>
            <a:noAutofit/>
          </a:bodyPr>
          <a:lstStyle>
            <a:lvl1pPr>
              <a:lnSpc>
                <a:spcPct val="120000"/>
              </a:lnSpc>
              <a:spcBef>
                <a:spcPts val="0"/>
              </a:spcBef>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p:txBody>
      </p:sp>
    </p:spTree>
    <p:extLst>
      <p:ext uri="{BB962C8B-B14F-4D97-AF65-F5344CB8AC3E}">
        <p14:creationId xmlns:p14="http://schemas.microsoft.com/office/powerpoint/2010/main" val="1828417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8">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C401D51D-2CFC-4E5C-84E0-3CCC4A54CDB1}"/>
              </a:ext>
            </a:extLst>
          </p:cNvPr>
          <p:cNvSpPr/>
          <p:nvPr userDrawn="1"/>
        </p:nvSpPr>
        <p:spPr>
          <a:xfrm>
            <a:off x="-1" y="-2"/>
            <a:ext cx="4440869" cy="6858000"/>
          </a:xfrm>
          <a:custGeom>
            <a:avLst/>
            <a:gdLst>
              <a:gd name="connsiteX0" fmla="*/ 0 w 4440869"/>
              <a:gd name="connsiteY0" fmla="*/ 0 h 6858000"/>
              <a:gd name="connsiteX1" fmla="*/ 2857011 w 4440869"/>
              <a:gd name="connsiteY1" fmla="*/ 0 h 6858000"/>
              <a:gd name="connsiteX2" fmla="*/ 4412571 w 4440869"/>
              <a:gd name="connsiteY2" fmla="*/ 5966984 h 6858000"/>
              <a:gd name="connsiteX3" fmla="*/ 4223730 w 4440869"/>
              <a:gd name="connsiteY3" fmla="*/ 6760400 h 6858000"/>
              <a:gd name="connsiteX4" fmla="*/ 4119445 w 4440869"/>
              <a:gd name="connsiteY4" fmla="*/ 6858000 h 6858000"/>
              <a:gd name="connsiteX5" fmla="*/ 1 w 444086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0869" h="6858000">
                <a:moveTo>
                  <a:pt x="0" y="0"/>
                </a:moveTo>
                <a:lnTo>
                  <a:pt x="2857011" y="0"/>
                </a:lnTo>
                <a:lnTo>
                  <a:pt x="4412571" y="5966984"/>
                </a:lnTo>
                <a:cubicBezTo>
                  <a:pt x="4488191" y="6257054"/>
                  <a:pt x="4407894" y="6551110"/>
                  <a:pt x="4223730" y="6760400"/>
                </a:cubicBezTo>
                <a:lnTo>
                  <a:pt x="4119445" y="6858000"/>
                </a:lnTo>
                <a:lnTo>
                  <a:pt x="1" y="68580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4" name="Picture Placeholder 23">
            <a:extLst>
              <a:ext uri="{FF2B5EF4-FFF2-40B4-BE49-F238E27FC236}">
                <a16:creationId xmlns:a16="http://schemas.microsoft.com/office/drawing/2014/main" id="{ED96FD27-0386-4DFD-B482-F28ECBB53D1C}"/>
              </a:ext>
            </a:extLst>
          </p:cNvPr>
          <p:cNvSpPr>
            <a:spLocks noGrp="1"/>
          </p:cNvSpPr>
          <p:nvPr>
            <p:ph type="pic" sz="quarter" idx="10"/>
          </p:nvPr>
        </p:nvSpPr>
        <p:spPr>
          <a:xfrm>
            <a:off x="639931" y="661263"/>
            <a:ext cx="5535476" cy="5535476"/>
          </a:xfrm>
          <a:prstGeom prst="ellipse">
            <a:avLst/>
          </a:prstGeom>
          <a:gradFill>
            <a:gsLst>
              <a:gs pos="0">
                <a:schemeClr val="bg1">
                  <a:lumMod val="85000"/>
                </a:schemeClr>
              </a:gs>
              <a:gs pos="100000">
                <a:schemeClr val="bg1">
                  <a:lumMod val="65000"/>
                </a:schemeClr>
              </a:gs>
            </a:gsLst>
            <a:lin ang="2700000" scaled="1"/>
          </a:gradFill>
        </p:spPr>
        <p:txBody>
          <a:bodyPr wrap="square">
            <a:noAutofit/>
          </a:bodyPr>
          <a:lstStyle/>
          <a:p>
            <a:endParaRPr lang="en-ID"/>
          </a:p>
        </p:txBody>
      </p:sp>
      <p:sp>
        <p:nvSpPr>
          <p:cNvPr id="31" name="Text Placeholder 4">
            <a:extLst>
              <a:ext uri="{FF2B5EF4-FFF2-40B4-BE49-F238E27FC236}">
                <a16:creationId xmlns:a16="http://schemas.microsoft.com/office/drawing/2014/main" id="{2E2F548D-10B2-491C-8E3C-80F486812C6A}"/>
              </a:ext>
            </a:extLst>
          </p:cNvPr>
          <p:cNvSpPr>
            <a:spLocks noGrp="1"/>
          </p:cNvSpPr>
          <p:nvPr>
            <p:ph type="body" sz="quarter" idx="12"/>
          </p:nvPr>
        </p:nvSpPr>
        <p:spPr>
          <a:xfrm>
            <a:off x="6652927" y="4784169"/>
            <a:ext cx="2011680" cy="649224"/>
          </a:xfrm>
        </p:spPr>
        <p:txBody>
          <a:bodyPr>
            <a:noAutofit/>
          </a:bodyPr>
          <a:lstStyle>
            <a:lvl1pPr algn="l">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p:txBody>
      </p:sp>
      <p:sp>
        <p:nvSpPr>
          <p:cNvPr id="32" name="Text Placeholder 4">
            <a:extLst>
              <a:ext uri="{FF2B5EF4-FFF2-40B4-BE49-F238E27FC236}">
                <a16:creationId xmlns:a16="http://schemas.microsoft.com/office/drawing/2014/main" id="{06D1C1E9-C637-4A57-BA18-7EDFB614ECD3}"/>
              </a:ext>
            </a:extLst>
          </p:cNvPr>
          <p:cNvSpPr>
            <a:spLocks noGrp="1"/>
          </p:cNvSpPr>
          <p:nvPr>
            <p:ph type="body" sz="quarter" idx="13" hasCustomPrompt="1"/>
          </p:nvPr>
        </p:nvSpPr>
        <p:spPr>
          <a:xfrm>
            <a:off x="6654690" y="4027060"/>
            <a:ext cx="886968" cy="704088"/>
          </a:xfrm>
        </p:spPr>
        <p:txBody>
          <a:bodyPr anchor="ctr">
            <a:noAutofit/>
          </a:bodyPr>
          <a:lstStyle>
            <a:lvl1pPr algn="l">
              <a:lnSpc>
                <a:spcPct val="100000"/>
              </a:lnSpc>
              <a:defRPr sz="4000">
                <a:latin typeface="+mj-lt"/>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00</a:t>
            </a:r>
          </a:p>
        </p:txBody>
      </p:sp>
      <p:sp>
        <p:nvSpPr>
          <p:cNvPr id="18" name="Title 2">
            <a:extLst>
              <a:ext uri="{FF2B5EF4-FFF2-40B4-BE49-F238E27FC236}">
                <a16:creationId xmlns:a16="http://schemas.microsoft.com/office/drawing/2014/main" id="{D00ADAEE-9557-4D07-AB69-E2EBC8E3F294}"/>
              </a:ext>
            </a:extLst>
          </p:cNvPr>
          <p:cNvSpPr>
            <a:spLocks noGrp="1"/>
          </p:cNvSpPr>
          <p:nvPr>
            <p:ph type="title"/>
          </p:nvPr>
        </p:nvSpPr>
        <p:spPr>
          <a:xfrm>
            <a:off x="6654800" y="1424608"/>
            <a:ext cx="4517136" cy="1325880"/>
          </a:xfrm>
        </p:spPr>
        <p:txBody>
          <a:bodyPr anchor="t">
            <a:noAutofit/>
          </a:bodyPr>
          <a:lstStyle>
            <a:lvl1pPr>
              <a:lnSpc>
                <a:spcPct val="100000"/>
              </a:lnSpc>
              <a:defRPr sz="4000"/>
            </a:lvl1pPr>
          </a:lstStyle>
          <a:p>
            <a:r>
              <a:rPr lang="en-US"/>
              <a:t>Click to edit Master title style</a:t>
            </a:r>
            <a:endParaRPr lang="en-ID"/>
          </a:p>
        </p:txBody>
      </p:sp>
      <p:sp>
        <p:nvSpPr>
          <p:cNvPr id="19" name="Text Placeholder 4">
            <a:extLst>
              <a:ext uri="{FF2B5EF4-FFF2-40B4-BE49-F238E27FC236}">
                <a16:creationId xmlns:a16="http://schemas.microsoft.com/office/drawing/2014/main" id="{A46A328C-1505-43C0-B082-F7D25FBCEC26}"/>
              </a:ext>
            </a:extLst>
          </p:cNvPr>
          <p:cNvSpPr>
            <a:spLocks noGrp="1"/>
          </p:cNvSpPr>
          <p:nvPr>
            <p:ph type="body" sz="quarter" idx="17"/>
          </p:nvPr>
        </p:nvSpPr>
        <p:spPr>
          <a:xfrm>
            <a:off x="6654800" y="2861718"/>
            <a:ext cx="4517136" cy="832104"/>
          </a:xfrm>
        </p:spPr>
        <p:txBody>
          <a:bodyPr>
            <a:noAutofit/>
          </a:bodyPr>
          <a:lstStyle>
            <a:lvl1pPr>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p:txBody>
      </p:sp>
      <p:sp>
        <p:nvSpPr>
          <p:cNvPr id="25" name="Text Placeholder 4">
            <a:extLst>
              <a:ext uri="{FF2B5EF4-FFF2-40B4-BE49-F238E27FC236}">
                <a16:creationId xmlns:a16="http://schemas.microsoft.com/office/drawing/2014/main" id="{9481A864-F827-4F6A-872A-4923A29E8E9D}"/>
              </a:ext>
            </a:extLst>
          </p:cNvPr>
          <p:cNvSpPr>
            <a:spLocks noGrp="1"/>
          </p:cNvSpPr>
          <p:nvPr>
            <p:ph type="body" sz="quarter" idx="18"/>
          </p:nvPr>
        </p:nvSpPr>
        <p:spPr>
          <a:xfrm>
            <a:off x="9160256" y="4784169"/>
            <a:ext cx="2011680" cy="649224"/>
          </a:xfrm>
        </p:spPr>
        <p:txBody>
          <a:bodyPr>
            <a:noAutofit/>
          </a:bodyPr>
          <a:lstStyle>
            <a:lvl1pPr algn="l">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p:txBody>
      </p:sp>
      <p:sp>
        <p:nvSpPr>
          <p:cNvPr id="26" name="Text Placeholder 4">
            <a:extLst>
              <a:ext uri="{FF2B5EF4-FFF2-40B4-BE49-F238E27FC236}">
                <a16:creationId xmlns:a16="http://schemas.microsoft.com/office/drawing/2014/main" id="{ED4FFADC-A70D-4851-BA7B-78B31429AE05}"/>
              </a:ext>
            </a:extLst>
          </p:cNvPr>
          <p:cNvSpPr>
            <a:spLocks noGrp="1"/>
          </p:cNvSpPr>
          <p:nvPr>
            <p:ph type="body" sz="quarter" idx="19" hasCustomPrompt="1"/>
          </p:nvPr>
        </p:nvSpPr>
        <p:spPr>
          <a:xfrm>
            <a:off x="9162019" y="4027060"/>
            <a:ext cx="886968" cy="704088"/>
          </a:xfrm>
        </p:spPr>
        <p:txBody>
          <a:bodyPr anchor="ctr">
            <a:noAutofit/>
          </a:bodyPr>
          <a:lstStyle>
            <a:lvl1pPr algn="l">
              <a:lnSpc>
                <a:spcPct val="100000"/>
              </a:lnSpc>
              <a:defRPr sz="4000">
                <a:latin typeface="+mj-lt"/>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00</a:t>
            </a:r>
          </a:p>
        </p:txBody>
      </p:sp>
    </p:spTree>
    <p:extLst>
      <p:ext uri="{BB962C8B-B14F-4D97-AF65-F5344CB8AC3E}">
        <p14:creationId xmlns:p14="http://schemas.microsoft.com/office/powerpoint/2010/main" val="1270981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AIN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E310EC2-AC25-4667-9DB4-83BF4CCB98ED}"/>
              </a:ext>
            </a:extLst>
          </p:cNvPr>
          <p:cNvSpPr>
            <a:spLocks noGrp="1"/>
          </p:cNvSpPr>
          <p:nvPr>
            <p:ph type="pic" sz="quarter" idx="10"/>
          </p:nvPr>
        </p:nvSpPr>
        <p:spPr>
          <a:xfrm>
            <a:off x="1752600" y="3429000"/>
            <a:ext cx="10439400" cy="3429000"/>
          </a:xfrm>
          <a:prstGeom prst="rect">
            <a:avLst/>
          </a:prstGeom>
        </p:spPr>
        <p:txBody>
          <a:bodyPr/>
          <a:lstStyle/>
          <a:p>
            <a:endParaRPr lang="en-US"/>
          </a:p>
        </p:txBody>
      </p:sp>
    </p:spTree>
    <p:extLst>
      <p:ext uri="{BB962C8B-B14F-4D97-AF65-F5344CB8AC3E}">
        <p14:creationId xmlns:p14="http://schemas.microsoft.com/office/powerpoint/2010/main" val="383466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4">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427B8285-C14E-434C-93D0-19D97418AD35}"/>
              </a:ext>
            </a:extLst>
          </p:cNvPr>
          <p:cNvSpPr/>
          <p:nvPr userDrawn="1"/>
        </p:nvSpPr>
        <p:spPr>
          <a:xfrm>
            <a:off x="7304364" y="0"/>
            <a:ext cx="4887636" cy="6858000"/>
          </a:xfrm>
          <a:custGeom>
            <a:avLst/>
            <a:gdLst>
              <a:gd name="connsiteX0" fmla="*/ 3617360 w 4887636"/>
              <a:gd name="connsiteY0" fmla="*/ 0 h 6858000"/>
              <a:gd name="connsiteX1" fmla="*/ 4887636 w 4887636"/>
              <a:gd name="connsiteY1" fmla="*/ 0 h 6858000"/>
              <a:gd name="connsiteX2" fmla="*/ 4887636 w 4887636"/>
              <a:gd name="connsiteY2" fmla="*/ 6858000 h 6858000"/>
              <a:gd name="connsiteX3" fmla="*/ 1338260 w 4887636"/>
              <a:gd name="connsiteY3" fmla="*/ 6858000 h 6858000"/>
              <a:gd name="connsiteX4" fmla="*/ 28298 w 4887636"/>
              <a:gd name="connsiteY4" fmla="*/ 1833106 h 6858000"/>
              <a:gd name="connsiteX5" fmla="*/ 649570 w 4887636"/>
              <a:gd name="connsiteY5" fmla="*/ 77368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636" h="6858000">
                <a:moveTo>
                  <a:pt x="3617360" y="0"/>
                </a:moveTo>
                <a:lnTo>
                  <a:pt x="4887636" y="0"/>
                </a:lnTo>
                <a:lnTo>
                  <a:pt x="4887636" y="6858000"/>
                </a:lnTo>
                <a:lnTo>
                  <a:pt x="1338260" y="6858000"/>
                </a:lnTo>
                <a:lnTo>
                  <a:pt x="28298" y="1833106"/>
                </a:lnTo>
                <a:cubicBezTo>
                  <a:pt x="-92693" y="1368996"/>
                  <a:pt x="185460" y="894678"/>
                  <a:pt x="649570" y="77368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 name="Title 2">
            <a:extLst>
              <a:ext uri="{FF2B5EF4-FFF2-40B4-BE49-F238E27FC236}">
                <a16:creationId xmlns:a16="http://schemas.microsoft.com/office/drawing/2014/main" id="{501FDC23-4265-40E7-AA97-35C33932B841}"/>
              </a:ext>
            </a:extLst>
          </p:cNvPr>
          <p:cNvSpPr>
            <a:spLocks noGrp="1"/>
          </p:cNvSpPr>
          <p:nvPr>
            <p:ph type="title"/>
          </p:nvPr>
        </p:nvSpPr>
        <p:spPr>
          <a:xfrm>
            <a:off x="7765639" y="1722929"/>
            <a:ext cx="2752344" cy="2121408"/>
          </a:xfrm>
        </p:spPr>
        <p:txBody>
          <a:bodyPr anchor="t">
            <a:noAutofit/>
          </a:bodyPr>
          <a:lstStyle>
            <a:lvl1pPr>
              <a:lnSpc>
                <a:spcPct val="100000"/>
              </a:lnSpc>
              <a:defRPr sz="4400"/>
            </a:lvl1pPr>
          </a:lstStyle>
          <a:p>
            <a:r>
              <a:rPr lang="en-US"/>
              <a:t>Click to edit Master title style</a:t>
            </a:r>
            <a:endParaRPr lang="en-ID"/>
          </a:p>
        </p:txBody>
      </p:sp>
      <p:sp>
        <p:nvSpPr>
          <p:cNvPr id="11" name="Text Placeholder 4">
            <a:extLst>
              <a:ext uri="{FF2B5EF4-FFF2-40B4-BE49-F238E27FC236}">
                <a16:creationId xmlns:a16="http://schemas.microsoft.com/office/drawing/2014/main" id="{40C12F81-BDC7-4F2C-920F-146B6B9BD949}"/>
              </a:ext>
            </a:extLst>
          </p:cNvPr>
          <p:cNvSpPr>
            <a:spLocks noGrp="1"/>
          </p:cNvSpPr>
          <p:nvPr>
            <p:ph type="body" sz="quarter" idx="12"/>
          </p:nvPr>
        </p:nvSpPr>
        <p:spPr>
          <a:xfrm>
            <a:off x="7765639" y="4120085"/>
            <a:ext cx="2752344" cy="1014984"/>
          </a:xfrm>
        </p:spPr>
        <p:txBody>
          <a:bodyPr>
            <a:noAutofit/>
          </a:bodyPr>
          <a:lstStyle>
            <a:lvl1pPr algn="l">
              <a:lnSpc>
                <a:spcPct val="100000"/>
              </a:lnSpc>
              <a:defRPr sz="12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 Master text styles</a:t>
            </a:r>
          </a:p>
        </p:txBody>
      </p:sp>
    </p:spTree>
    <p:extLst>
      <p:ext uri="{BB962C8B-B14F-4D97-AF65-F5344CB8AC3E}">
        <p14:creationId xmlns:p14="http://schemas.microsoft.com/office/powerpoint/2010/main" val="287305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64405322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1FEA-04F4-48A8-A070-6439DC15E4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4568082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61FEA-04F4-48A8-A070-6439DC15E47B}"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7088546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61FEA-04F4-48A8-A070-6439DC15E47B}"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35911031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61FEA-04F4-48A8-A070-6439DC15E47B}"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70132178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61FEA-04F4-48A8-A070-6439DC15E47B}"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7927365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84333630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4925258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1FEA-04F4-48A8-A070-6439DC15E47B}" type="datetimeFigureOut">
              <a:rPr lang="en-US" smtClean="0"/>
              <a:t>11/12/2025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2EB2E-5A0D-4771-A8D5-AEF7204D0608}" type="slidenum">
              <a:rPr lang="en-US" smtClean="0"/>
              <a:t>‹#›</a:t>
            </a:fld>
            <a:endParaRPr lang="en-US"/>
          </a:p>
        </p:txBody>
      </p:sp>
    </p:spTree>
    <p:extLst>
      <p:ext uri="{BB962C8B-B14F-4D97-AF65-F5344CB8AC3E}">
        <p14:creationId xmlns:p14="http://schemas.microsoft.com/office/powerpoint/2010/main" val="410023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hyperlink" Target="https://www.myschools.nyc/e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schools.nyc.gov/enrollment/enrollment-help/family-welcome-cent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99324" y="1015071"/>
            <a:ext cx="9938560" cy="3204134"/>
          </a:xfrm>
          <a:prstGeom prst="round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buClr>
                <a:schemeClr val="tx1">
                  <a:lumMod val="65000"/>
                  <a:lumOff val="35000"/>
                </a:schemeClr>
              </a:buClr>
            </a:pPr>
            <a:r>
              <a:rPr lang="en-US" b="1">
                <a:solidFill>
                  <a:srgbClr val="002060"/>
                </a:solidFill>
                <a:latin typeface="Arial"/>
                <a:cs typeface="Arial"/>
              </a:rPr>
              <a:t>Welcome to </a:t>
            </a:r>
          </a:p>
          <a:p>
            <a:pPr algn="l">
              <a:spcAft>
                <a:spcPts val="600"/>
              </a:spcAft>
              <a:buClr>
                <a:schemeClr val="tx1">
                  <a:lumMod val="65000"/>
                  <a:lumOff val="35000"/>
                </a:schemeClr>
              </a:buClr>
            </a:pPr>
            <a:r>
              <a:rPr lang="en-US" b="1">
                <a:solidFill>
                  <a:srgbClr val="002060"/>
                </a:solidFill>
                <a:latin typeface="Arial"/>
                <a:cs typeface="Arial"/>
              </a:rPr>
              <a:t>Middle School </a:t>
            </a:r>
          </a:p>
          <a:p>
            <a:pPr algn="l">
              <a:spcAft>
                <a:spcPts val="600"/>
              </a:spcAft>
              <a:buClr>
                <a:schemeClr val="tx1">
                  <a:lumMod val="65000"/>
                  <a:lumOff val="35000"/>
                </a:schemeClr>
              </a:buClr>
            </a:pPr>
            <a:r>
              <a:rPr lang="en-US" b="1">
                <a:solidFill>
                  <a:srgbClr val="002060"/>
                </a:solidFill>
                <a:latin typeface="Arial"/>
                <a:cs typeface="Arial"/>
              </a:rPr>
              <a:t>Admissions!</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BB312976-1669-80D9-B7E5-E00120006519}"/>
              </a:ext>
            </a:extLst>
          </p:cNvPr>
          <p:cNvSpPr/>
          <p:nvPr/>
        </p:nvSpPr>
        <p:spPr>
          <a:xfrm>
            <a:off x="-1124" y="8340"/>
            <a:ext cx="12192000" cy="7842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EC01FCB-65AE-446D-431E-D1B76B1753E0}"/>
              </a:ext>
            </a:extLst>
          </p:cNvPr>
          <p:cNvSpPr/>
          <p:nvPr/>
        </p:nvSpPr>
        <p:spPr>
          <a:xfrm>
            <a:off x="-1124" y="6399391"/>
            <a:ext cx="12192000" cy="44798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8F525E-9542-C846-97B7-DC70195DE4BC}"/>
              </a:ext>
            </a:extLst>
          </p:cNvPr>
          <p:cNvSpPr txBox="1"/>
          <p:nvPr/>
        </p:nvSpPr>
        <p:spPr>
          <a:xfrm>
            <a:off x="5243529" y="6423204"/>
            <a:ext cx="2245999" cy="400110"/>
          </a:xfrm>
          <a:prstGeom prst="rect">
            <a:avLst/>
          </a:prstGeom>
          <a:noFill/>
        </p:spPr>
        <p:txBody>
          <a:bodyPr wrap="none" lIns="91440" tIns="45720" rIns="91440" bIns="45720" rtlCol="0" anchor="t">
            <a:spAutoFit/>
          </a:bodyPr>
          <a:lstStyle/>
          <a:p>
            <a:r>
              <a:rPr lang="en-US" sz="2000">
                <a:solidFill>
                  <a:schemeClr val="bg1"/>
                </a:solidFill>
              </a:rPr>
              <a:t>schools.nyc.gov/MS</a:t>
            </a:r>
          </a:p>
        </p:txBody>
      </p:sp>
      <p:sp>
        <p:nvSpPr>
          <p:cNvPr id="27" name="TextBox 26">
            <a:extLst>
              <a:ext uri="{FF2B5EF4-FFF2-40B4-BE49-F238E27FC236}">
                <a16:creationId xmlns:a16="http://schemas.microsoft.com/office/drawing/2014/main" id="{F3FE6C04-C0D8-54A6-A9F1-2FD8A4043B90}"/>
              </a:ext>
            </a:extLst>
          </p:cNvPr>
          <p:cNvSpPr txBox="1"/>
          <p:nvPr/>
        </p:nvSpPr>
        <p:spPr>
          <a:xfrm>
            <a:off x="11623110" y="6532046"/>
            <a:ext cx="276038" cy="307777"/>
          </a:xfrm>
          <a:prstGeom prst="rect">
            <a:avLst/>
          </a:prstGeom>
          <a:noFill/>
        </p:spPr>
        <p:txBody>
          <a:bodyPr wrap="none" rtlCol="0">
            <a:spAutoFit/>
          </a:bodyPr>
          <a:lstStyle/>
          <a:p>
            <a:r>
              <a:rPr lang="en-US" sz="1400" b="1">
                <a:solidFill>
                  <a:schemeClr val="bg1"/>
                </a:solidFill>
              </a:rPr>
              <a:t>1</a:t>
            </a:r>
          </a:p>
        </p:txBody>
      </p:sp>
      <p:sp>
        <p:nvSpPr>
          <p:cNvPr id="7" name="Rectangle 6">
            <a:extLst>
              <a:ext uri="{FF2B5EF4-FFF2-40B4-BE49-F238E27FC236}">
                <a16:creationId xmlns:a16="http://schemas.microsoft.com/office/drawing/2014/main" id="{3B5C3156-A4B2-099A-EDA6-07BB8BEAE796}"/>
              </a:ext>
            </a:extLst>
          </p:cNvPr>
          <p:cNvSpPr/>
          <p:nvPr/>
        </p:nvSpPr>
        <p:spPr>
          <a:xfrm>
            <a:off x="6886574" y="2618785"/>
            <a:ext cx="4371975" cy="5911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cartoon of an astronaut with a backpack and an apple&#10;&#10;Description automatically generated">
            <a:extLst>
              <a:ext uri="{FF2B5EF4-FFF2-40B4-BE49-F238E27FC236}">
                <a16:creationId xmlns:a16="http://schemas.microsoft.com/office/drawing/2014/main" id="{5B531080-F1B6-B611-9FD4-7E7C61BC95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964656" y="3685941"/>
            <a:ext cx="5810249" cy="3333749"/>
          </a:xfrm>
          <a:prstGeom prst="rect">
            <a:avLst/>
          </a:prstGeom>
        </p:spPr>
      </p:pic>
      <p:pic>
        <p:nvPicPr>
          <p:cNvPr id="11" name="Picture 10" descr="A cartoon of a rocket and pencils flying around the earth&#10;&#10;Description automatically generated">
            <a:extLst>
              <a:ext uri="{FF2B5EF4-FFF2-40B4-BE49-F238E27FC236}">
                <a16:creationId xmlns:a16="http://schemas.microsoft.com/office/drawing/2014/main" id="{80D1D88D-8CF8-0661-298E-A266A983E0E0}"/>
              </a:ext>
            </a:extLst>
          </p:cNvPr>
          <p:cNvPicPr>
            <a:picLocks noChangeAspect="1"/>
          </p:cNvPicPr>
          <p:nvPr/>
        </p:nvPicPr>
        <p:blipFill>
          <a:blip r:embed="rId5"/>
          <a:stretch>
            <a:fillRect/>
          </a:stretch>
        </p:blipFill>
        <p:spPr>
          <a:xfrm>
            <a:off x="4712495" y="-211930"/>
            <a:ext cx="7481885" cy="6603204"/>
          </a:xfrm>
          <a:prstGeom prst="rect">
            <a:avLst/>
          </a:prstGeom>
        </p:spPr>
      </p:pic>
      <p:sp>
        <p:nvSpPr>
          <p:cNvPr id="3" name="TextBox 2">
            <a:extLst>
              <a:ext uri="{FF2B5EF4-FFF2-40B4-BE49-F238E27FC236}">
                <a16:creationId xmlns:a16="http://schemas.microsoft.com/office/drawing/2014/main" id="{948036FC-D072-E31C-2C9A-F2B7C13CF4D3}"/>
              </a:ext>
            </a:extLst>
          </p:cNvPr>
          <p:cNvSpPr txBox="1"/>
          <p:nvPr/>
        </p:nvSpPr>
        <p:spPr>
          <a:xfrm>
            <a:off x="833073" y="4136189"/>
            <a:ext cx="3382849" cy="400110"/>
          </a:xfrm>
          <a:prstGeom prst="rect">
            <a:avLst/>
          </a:prstGeom>
          <a:noFill/>
        </p:spPr>
        <p:txBody>
          <a:bodyPr wrap="none" rtlCol="0">
            <a:spAutoFit/>
          </a:bodyPr>
          <a:lstStyle/>
          <a:p>
            <a:r>
              <a:rPr lang="en-US" sz="2000">
                <a:solidFill>
                  <a:srgbClr val="002060"/>
                </a:solidFill>
                <a:latin typeface="Aptos" panose="020B0004020202020204" pitchFamily="34" charset="0"/>
                <a:cs typeface="Arial" panose="020B0604020202020204" pitchFamily="34" charset="0"/>
              </a:rPr>
              <a:t>Office of Student Enrollment</a:t>
            </a:r>
          </a:p>
        </p:txBody>
      </p:sp>
      <p:pic>
        <p:nvPicPr>
          <p:cNvPr id="14" name="Picture 13" descr="A logo of a city&#10;&#10;AI-generated content may be incorrect.">
            <a:extLst>
              <a:ext uri="{FF2B5EF4-FFF2-40B4-BE49-F238E27FC236}">
                <a16:creationId xmlns:a16="http://schemas.microsoft.com/office/drawing/2014/main" id="{5F8EE6E4-C1C9-97DF-00D4-4D5D625D634F}"/>
              </a:ext>
            </a:extLst>
          </p:cNvPr>
          <p:cNvPicPr>
            <a:picLocks noChangeAspect="1"/>
          </p:cNvPicPr>
          <p:nvPr/>
        </p:nvPicPr>
        <p:blipFill>
          <a:blip r:embed="rId6"/>
          <a:stretch>
            <a:fillRect/>
          </a:stretch>
        </p:blipFill>
        <p:spPr>
          <a:xfrm>
            <a:off x="199324" y="70671"/>
            <a:ext cx="3521905" cy="668466"/>
          </a:xfrm>
          <a:prstGeom prst="rect">
            <a:avLst/>
          </a:prstGeom>
        </p:spPr>
      </p:pic>
    </p:spTree>
    <p:extLst>
      <p:ext uri="{BB962C8B-B14F-4D97-AF65-F5344CB8AC3E}">
        <p14:creationId xmlns:p14="http://schemas.microsoft.com/office/powerpoint/2010/main" val="392862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95205-AE40-FFFF-4F98-F117D9DC108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A447BFE-36C7-4250-E457-E10AD0DC6000}"/>
              </a:ext>
            </a:extLst>
          </p:cNvPr>
          <p:cNvSpPr/>
          <p:nvPr/>
        </p:nvSpPr>
        <p:spPr>
          <a:xfrm>
            <a:off x="3687" y="0"/>
            <a:ext cx="12192000" cy="7589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8F0B57F-D1C1-B6D7-EF1A-89F2AAE16AD8}"/>
              </a:ext>
            </a:extLst>
          </p:cNvPr>
          <p:cNvSpPr/>
          <p:nvPr/>
        </p:nvSpPr>
        <p:spPr>
          <a:xfrm>
            <a:off x="212436" y="179407"/>
            <a:ext cx="9917572" cy="430887"/>
          </a:xfrm>
          <a:prstGeom prst="rect">
            <a:avLst/>
          </a:prstGeom>
        </p:spPr>
        <p:txBody>
          <a:bodyPr wrap="square" lIns="91440" tIns="45720" rIns="91440" bIns="45720" anchor="t">
            <a:spAutoFit/>
          </a:bodyPr>
          <a:lstStyle/>
          <a:p>
            <a:r>
              <a:rPr lang="en-US" sz="2200">
                <a:solidFill>
                  <a:schemeClr val="bg1"/>
                </a:solidFill>
                <a:latin typeface="Arial" panose="020B0604020202020204" pitchFamily="34" charset="0"/>
                <a:ea typeface="Helvetica Neue" panose="02000503000000020004" pitchFamily="2" charset="0"/>
                <a:cs typeface="Arial" panose="020B0604020202020204" pitchFamily="34" charset="0"/>
              </a:rPr>
              <a:t>Applying with Multiples (Twins, Triplets, etc.)</a:t>
            </a:r>
          </a:p>
        </p:txBody>
      </p:sp>
      <p:sp>
        <p:nvSpPr>
          <p:cNvPr id="6" name="Slide Number Placeholder 2">
            <a:extLst>
              <a:ext uri="{FF2B5EF4-FFF2-40B4-BE49-F238E27FC236}">
                <a16:creationId xmlns:a16="http://schemas.microsoft.com/office/drawing/2014/main" id="{EA9C4E62-C3BB-A0B7-A2EE-D36EE08CF5F4}"/>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10</a:t>
            </a:fld>
            <a:endParaRPr lang="en-US" sz="1400" b="1">
              <a:solidFill>
                <a:srgbClr val="002060"/>
              </a:solidFill>
              <a:cs typeface="Calibri" panose="020F0502020204030204"/>
            </a:endParaRPr>
          </a:p>
        </p:txBody>
      </p:sp>
      <p:sp>
        <p:nvSpPr>
          <p:cNvPr id="5" name="TextBox 4">
            <a:extLst>
              <a:ext uri="{FF2B5EF4-FFF2-40B4-BE49-F238E27FC236}">
                <a16:creationId xmlns:a16="http://schemas.microsoft.com/office/drawing/2014/main" id="{36D61119-3D3F-44D7-64EB-641D4147D513}"/>
              </a:ext>
            </a:extLst>
          </p:cNvPr>
          <p:cNvSpPr txBox="1"/>
          <p:nvPr/>
        </p:nvSpPr>
        <p:spPr>
          <a:xfrm>
            <a:off x="212436" y="875583"/>
            <a:ext cx="11793758" cy="57887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000"/>
              </a:spcBef>
              <a:spcAft>
                <a:spcPts val="300"/>
              </a:spcAft>
            </a:pPr>
            <a:r>
              <a:rPr lang="en-US" sz="2000" b="1">
                <a:solidFill>
                  <a:srgbClr val="002060"/>
                </a:solidFill>
                <a:latin typeface="Aptos Display"/>
              </a:rPr>
              <a:t>What are Multiples?</a:t>
            </a:r>
            <a:r>
              <a:rPr lang="en-US" sz="2000">
                <a:solidFill>
                  <a:srgbClr val="002060"/>
                </a:solidFill>
                <a:latin typeface="Aptos Display"/>
              </a:rPr>
              <a:t> </a:t>
            </a:r>
            <a:endParaRPr lang="en-US" sz="2000">
              <a:solidFill>
                <a:srgbClr val="002060"/>
              </a:solidFill>
              <a:latin typeface="Aptos Display"/>
              <a:ea typeface="Calibri" panose="020F0502020204030204"/>
              <a:cs typeface="Calibri" panose="020F0502020204030204"/>
            </a:endParaRPr>
          </a:p>
          <a:p>
            <a:pPr>
              <a:spcBef>
                <a:spcPts val="1000"/>
              </a:spcBef>
              <a:spcAft>
                <a:spcPts val="300"/>
              </a:spcAft>
            </a:pPr>
            <a:r>
              <a:rPr lang="en-US">
                <a:solidFill>
                  <a:srgbClr val="002060"/>
                </a:solidFill>
                <a:latin typeface="Aptos Display"/>
              </a:rPr>
              <a:t>Multiples refer to two or more siblings (twins, triplets, etc.) applying to the same grade level who share a parent/guardian connected to the same </a:t>
            </a:r>
            <a:r>
              <a:rPr lang="en-US">
                <a:solidFill>
                  <a:srgbClr val="002060"/>
                </a:solidFill>
                <a:latin typeface="Aptos Display"/>
                <a:hlinkClick r:id="rId3"/>
              </a:rPr>
              <a:t>MySchools</a:t>
            </a:r>
            <a:r>
              <a:rPr lang="en-US">
                <a:solidFill>
                  <a:srgbClr val="002060"/>
                </a:solidFill>
                <a:latin typeface="Aptos Display"/>
              </a:rPr>
              <a:t> account.</a:t>
            </a:r>
            <a:endParaRPr lang="en-US">
              <a:solidFill>
                <a:srgbClr val="002060"/>
              </a:solidFill>
              <a:latin typeface="Aptos Display"/>
              <a:ea typeface="Calibri" panose="020F0502020204030204"/>
              <a:cs typeface="Calibri" panose="020F0502020204030204"/>
            </a:endParaRPr>
          </a:p>
          <a:p>
            <a:pPr>
              <a:spcBef>
                <a:spcPts val="1000"/>
              </a:spcBef>
              <a:spcAft>
                <a:spcPts val="300"/>
              </a:spcAft>
            </a:pPr>
            <a:r>
              <a:rPr lang="en-US" sz="2000" b="1">
                <a:solidFill>
                  <a:srgbClr val="002060"/>
                </a:solidFill>
                <a:latin typeface="Aptos Display"/>
              </a:rPr>
              <a:t>How to Apply Together</a:t>
            </a:r>
            <a:endParaRPr lang="en-US" sz="2000" b="1">
              <a:solidFill>
                <a:srgbClr val="002060"/>
              </a:solidFill>
              <a:latin typeface="Aptos Display"/>
              <a:ea typeface="Calibri" panose="020F0502020204030204"/>
              <a:cs typeface="Calibri" panose="020F0502020204030204"/>
            </a:endParaRPr>
          </a:p>
          <a:p>
            <a:pPr>
              <a:spcBef>
                <a:spcPts val="1000"/>
              </a:spcBef>
              <a:spcAft>
                <a:spcPts val="300"/>
              </a:spcAft>
            </a:pPr>
            <a:r>
              <a:rPr lang="en-US">
                <a:solidFill>
                  <a:srgbClr val="002060"/>
                </a:solidFill>
                <a:latin typeface="Aptos Display"/>
              </a:rPr>
              <a:t>If you want your children to have the highest possible chance of getting the same offer, you should submit identical applications. </a:t>
            </a:r>
            <a:r>
              <a:rPr lang="en-US" err="1">
                <a:solidFill>
                  <a:srgbClr val="002060"/>
                </a:solidFill>
                <a:latin typeface="Aptos Display"/>
              </a:rPr>
              <a:t>MySchools</a:t>
            </a:r>
            <a:r>
              <a:rPr lang="en-US">
                <a:solidFill>
                  <a:srgbClr val="002060"/>
                </a:solidFill>
                <a:latin typeface="Aptos Display"/>
              </a:rPr>
              <a:t> makes this process easy:</a:t>
            </a:r>
            <a:endParaRPr lang="en-US">
              <a:solidFill>
                <a:srgbClr val="002060"/>
              </a:solidFill>
              <a:latin typeface="Aptos Display"/>
              <a:ea typeface="Calibri" panose="020F0502020204030204"/>
              <a:cs typeface="Calibri" panose="020F0502020204030204"/>
            </a:endParaRPr>
          </a:p>
          <a:p>
            <a:pPr marL="571500" lvl="1" indent="-285750">
              <a:spcBef>
                <a:spcPts val="500"/>
              </a:spcBef>
              <a:spcAft>
                <a:spcPts val="500"/>
              </a:spcAft>
              <a:buFont typeface="Arial"/>
              <a:buChar char="•"/>
            </a:pPr>
            <a:r>
              <a:rPr lang="en-US">
                <a:solidFill>
                  <a:srgbClr val="002060"/>
                </a:solidFill>
                <a:latin typeface="Aptos Display"/>
              </a:rPr>
              <a:t>You only need to add choices to one child's application.</a:t>
            </a:r>
            <a:endParaRPr lang="en-US">
              <a:solidFill>
                <a:srgbClr val="002060"/>
              </a:solidFill>
              <a:latin typeface="Aptos Display"/>
              <a:ea typeface="Calibri" panose="020F0502020204030204"/>
              <a:cs typeface="Calibri" panose="020F0502020204030204"/>
            </a:endParaRPr>
          </a:p>
          <a:p>
            <a:pPr marL="571500" lvl="1" indent="-285750">
              <a:spcBef>
                <a:spcPts val="500"/>
              </a:spcBef>
              <a:spcAft>
                <a:spcPts val="500"/>
              </a:spcAft>
              <a:buFont typeface="Arial"/>
              <a:buChar char="•"/>
            </a:pPr>
            <a:r>
              <a:rPr lang="en-US">
                <a:solidFill>
                  <a:srgbClr val="002060"/>
                </a:solidFill>
                <a:latin typeface="Aptos Display"/>
              </a:rPr>
              <a:t>Before submitting, </a:t>
            </a:r>
            <a:r>
              <a:rPr lang="en-US" err="1">
                <a:solidFill>
                  <a:srgbClr val="002060"/>
                </a:solidFill>
                <a:latin typeface="Aptos Display"/>
              </a:rPr>
              <a:t>MySchools</a:t>
            </a:r>
            <a:r>
              <a:rPr lang="en-US">
                <a:solidFill>
                  <a:srgbClr val="002060"/>
                </a:solidFill>
                <a:latin typeface="Aptos Display"/>
              </a:rPr>
              <a:t> will ask if you want to copy those choices to your other child's (or children's) application.</a:t>
            </a:r>
            <a:endParaRPr lang="en-US">
              <a:solidFill>
                <a:srgbClr val="002060"/>
              </a:solidFill>
              <a:latin typeface="Aptos Display"/>
              <a:ea typeface="Calibri" panose="020F0502020204030204"/>
              <a:cs typeface="Calibri" panose="020F0502020204030204"/>
            </a:endParaRPr>
          </a:p>
          <a:p>
            <a:pPr marL="571500" lvl="1" indent="-285750">
              <a:spcBef>
                <a:spcPts val="500"/>
              </a:spcBef>
              <a:spcAft>
                <a:spcPts val="500"/>
              </a:spcAft>
              <a:buFont typeface="Arial"/>
              <a:buChar char="•"/>
            </a:pPr>
            <a:r>
              <a:rPr lang="en-US">
                <a:solidFill>
                  <a:srgbClr val="002060"/>
                </a:solidFill>
                <a:latin typeface="Aptos Display"/>
              </a:rPr>
              <a:t>By doing this, your students are connected to the strongest random number generated for your group once the application closes. </a:t>
            </a:r>
          </a:p>
          <a:p>
            <a:pPr>
              <a:spcBef>
                <a:spcPts val="1000"/>
              </a:spcBef>
              <a:spcAft>
                <a:spcPts val="300"/>
              </a:spcAft>
            </a:pPr>
            <a:r>
              <a:rPr lang="en-US" sz="2000" b="1">
                <a:solidFill>
                  <a:srgbClr val="002060"/>
                </a:solidFill>
                <a:latin typeface="Aptos Display"/>
              </a:rPr>
              <a:t>Important: When Offers Might Differ</a:t>
            </a:r>
            <a:endParaRPr lang="en-US" sz="2000" b="1">
              <a:solidFill>
                <a:srgbClr val="002060"/>
              </a:solidFill>
              <a:latin typeface="Aptos Display"/>
              <a:ea typeface="Calibri" panose="020F0502020204030204"/>
              <a:cs typeface="Calibri" panose="020F0502020204030204"/>
            </a:endParaRPr>
          </a:p>
          <a:p>
            <a:pPr>
              <a:spcBef>
                <a:spcPts val="1000"/>
              </a:spcBef>
              <a:spcAft>
                <a:spcPts val="300"/>
              </a:spcAft>
            </a:pPr>
            <a:r>
              <a:rPr lang="en-US">
                <a:solidFill>
                  <a:srgbClr val="002060"/>
                </a:solidFill>
                <a:latin typeface="Aptos Display"/>
              </a:rPr>
              <a:t>Even with identical applications, students may not always receive the same final offer. This happens when certain program characteristics apply, and only one student ranks high enough:</a:t>
            </a:r>
            <a:endParaRPr lang="en-US">
              <a:solidFill>
                <a:srgbClr val="002060"/>
              </a:solidFill>
              <a:latin typeface="Aptos Display"/>
              <a:ea typeface="Calibri" panose="020F0502020204030204"/>
              <a:cs typeface="Calibri" panose="020F0502020204030204"/>
            </a:endParaRPr>
          </a:p>
          <a:p>
            <a:pPr marL="571500" lvl="1" indent="-285750">
              <a:spcBef>
                <a:spcPts val="500"/>
              </a:spcBef>
              <a:spcAft>
                <a:spcPts val="500"/>
              </a:spcAft>
              <a:buFont typeface="Arial"/>
              <a:buChar char="•"/>
            </a:pPr>
            <a:r>
              <a:rPr lang="en-US">
                <a:solidFill>
                  <a:srgbClr val="002060"/>
                </a:solidFill>
                <a:latin typeface="Aptos Display"/>
              </a:rPr>
              <a:t>Screened, Audition, or Language Criteria Programs: Admission is based on individual assessment or criteria.</a:t>
            </a:r>
            <a:endParaRPr lang="en-US">
              <a:solidFill>
                <a:srgbClr val="002060"/>
              </a:solidFill>
              <a:latin typeface="Aptos Display"/>
              <a:ea typeface="Calibri" panose="020F0502020204030204"/>
              <a:cs typeface="Calibri" panose="020F0502020204030204"/>
            </a:endParaRPr>
          </a:p>
          <a:p>
            <a:pPr marL="571500" lvl="1" indent="-285750">
              <a:spcBef>
                <a:spcPts val="500"/>
              </a:spcBef>
              <a:spcAft>
                <a:spcPts val="500"/>
              </a:spcAft>
              <a:buFont typeface="Arial"/>
              <a:buChar char="•"/>
            </a:pPr>
            <a:r>
              <a:rPr lang="en-US">
                <a:solidFill>
                  <a:srgbClr val="002060"/>
                </a:solidFill>
                <a:latin typeface="Aptos Display"/>
              </a:rPr>
              <a:t>Seat Groups: Students are in different seat groups (e.g., GE vs. SWD).</a:t>
            </a:r>
            <a:endParaRPr lang="en-US">
              <a:solidFill>
                <a:srgbClr val="002060"/>
              </a:solidFill>
              <a:latin typeface="Aptos Display"/>
              <a:ea typeface="Calibri" panose="020F0502020204030204"/>
              <a:cs typeface="Calibri" panose="020F0502020204030204"/>
            </a:endParaRPr>
          </a:p>
        </p:txBody>
      </p:sp>
      <p:pic>
        <p:nvPicPr>
          <p:cNvPr id="3" name="Picture 2" descr="A logo of a city&#10;&#10;AI-generated content may be incorrect.">
            <a:extLst>
              <a:ext uri="{FF2B5EF4-FFF2-40B4-BE49-F238E27FC236}">
                <a16:creationId xmlns:a16="http://schemas.microsoft.com/office/drawing/2014/main" id="{99B5FDC2-46F1-1AE1-9FAC-CC137EDF91B6}"/>
              </a:ext>
            </a:extLst>
          </p:cNvPr>
          <p:cNvPicPr>
            <a:picLocks noChangeAspect="1"/>
          </p:cNvPicPr>
          <p:nvPr/>
        </p:nvPicPr>
        <p:blipFill>
          <a:blip r:embed="rId4"/>
          <a:stretch>
            <a:fillRect/>
          </a:stretch>
        </p:blipFill>
        <p:spPr>
          <a:xfrm>
            <a:off x="8077200" y="-24946"/>
            <a:ext cx="4038601" cy="766536"/>
          </a:xfrm>
          <a:prstGeom prst="rect">
            <a:avLst/>
          </a:prstGeom>
        </p:spPr>
      </p:pic>
    </p:spTree>
    <p:extLst>
      <p:ext uri="{BB962C8B-B14F-4D97-AF65-F5344CB8AC3E}">
        <p14:creationId xmlns:p14="http://schemas.microsoft.com/office/powerpoint/2010/main" val="510885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5476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p:cNvSpPr txBox="1">
            <a:spLocks/>
          </p:cNvSpPr>
          <p:nvPr/>
        </p:nvSpPr>
        <p:spPr>
          <a:xfrm>
            <a:off x="103627" y="1018183"/>
            <a:ext cx="9133891" cy="3031599"/>
          </a:xfrm>
          <a:prstGeom prst="rect">
            <a:avLst/>
          </a:prstGeom>
          <a:solidFill>
            <a:schemeClr val="bg1"/>
          </a:solid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a:solidFill>
                  <a:srgbClr val="002060"/>
                </a:solidFill>
                <a:cs typeface="Calibri"/>
              </a:rPr>
              <a:t>An admissions method is the way a program considers applicants for available seats. </a:t>
            </a:r>
          </a:p>
          <a:p>
            <a:pPr marR="269240" lvl="1">
              <a:lnSpc>
                <a:spcPct val="100000"/>
              </a:lnSpc>
              <a:spcBef>
                <a:spcPts val="600"/>
              </a:spcBef>
              <a:spcAft>
                <a:spcPts val="600"/>
              </a:spcAft>
            </a:pPr>
            <a:r>
              <a:rPr lang="en-US" sz="1800" b="1">
                <a:solidFill>
                  <a:srgbClr val="002060"/>
                </a:solidFill>
                <a:cs typeface="Calibri"/>
              </a:rPr>
              <a:t>Zone Priority</a:t>
            </a:r>
            <a:r>
              <a:rPr lang="en-US" sz="1800">
                <a:solidFill>
                  <a:srgbClr val="002060"/>
                </a:solidFill>
                <a:cs typeface="Calibri"/>
              </a:rPr>
              <a:t>: students receive a priority to the school if their home address is part of that school’s zone.</a:t>
            </a:r>
            <a:endParaRPr lang="en-US" sz="1800">
              <a:solidFill>
                <a:srgbClr val="000000"/>
              </a:solidFill>
              <a:cs typeface="Calibri"/>
            </a:endParaRPr>
          </a:p>
          <a:p>
            <a:pPr lvl="1">
              <a:lnSpc>
                <a:spcPct val="100000"/>
              </a:lnSpc>
              <a:spcBef>
                <a:spcPts val="600"/>
              </a:spcBef>
              <a:spcAft>
                <a:spcPts val="600"/>
              </a:spcAft>
            </a:pPr>
            <a:r>
              <a:rPr lang="en-US" sz="1800" b="1">
                <a:solidFill>
                  <a:srgbClr val="002060"/>
                </a:solidFill>
                <a:cs typeface="Calibri"/>
              </a:rPr>
              <a:t>Open</a:t>
            </a:r>
            <a:r>
              <a:rPr lang="en-US" sz="1800">
                <a:solidFill>
                  <a:srgbClr val="002060"/>
                </a:solidFill>
                <a:cs typeface="Calibri"/>
              </a:rPr>
              <a:t>: students are randomly selected.</a:t>
            </a:r>
            <a:endParaRPr lang="en-US"/>
          </a:p>
          <a:p>
            <a:pPr lvl="1">
              <a:lnSpc>
                <a:spcPct val="100000"/>
              </a:lnSpc>
              <a:spcBef>
                <a:spcPts val="600"/>
              </a:spcBef>
              <a:spcAft>
                <a:spcPts val="600"/>
              </a:spcAft>
            </a:pPr>
            <a:r>
              <a:rPr lang="en-US" sz="1800" b="1">
                <a:solidFill>
                  <a:srgbClr val="002060"/>
                </a:solidFill>
                <a:cs typeface="Calibri"/>
              </a:rPr>
              <a:t>Screened</a:t>
            </a:r>
            <a:r>
              <a:rPr lang="en-US" sz="1800">
                <a:solidFill>
                  <a:srgbClr val="002060"/>
                </a:solidFill>
                <a:cs typeface="Calibri"/>
              </a:rPr>
              <a:t>: students are selected based on their academic record. </a:t>
            </a:r>
            <a:endParaRPr lang="en-US" sz="1800">
              <a:solidFill>
                <a:srgbClr val="002060"/>
              </a:solidFill>
              <a:ea typeface="Calibri"/>
              <a:cs typeface="Calibri"/>
            </a:endParaRPr>
          </a:p>
          <a:p>
            <a:pPr lvl="1">
              <a:lnSpc>
                <a:spcPct val="100000"/>
              </a:lnSpc>
              <a:spcBef>
                <a:spcPts val="600"/>
              </a:spcBef>
              <a:spcAft>
                <a:spcPts val="600"/>
              </a:spcAft>
            </a:pPr>
            <a:r>
              <a:rPr lang="en-US" sz="1800" b="1">
                <a:solidFill>
                  <a:srgbClr val="002060"/>
                </a:solidFill>
                <a:cs typeface="Calibri"/>
              </a:rPr>
              <a:t>Language Criteria</a:t>
            </a:r>
            <a:r>
              <a:rPr lang="en-US" sz="1800">
                <a:solidFill>
                  <a:srgbClr val="002060"/>
                </a:solidFill>
                <a:cs typeface="Calibri"/>
              </a:rPr>
              <a:t>: students are selected based </a:t>
            </a:r>
            <a:r>
              <a:rPr lang="en-US" sz="1800">
                <a:solidFill>
                  <a:srgbClr val="002060"/>
                </a:solidFill>
                <a:ea typeface="Helvetica Neue" panose="02000503000000020004" pitchFamily="2" charset="0"/>
                <a:cs typeface="Helvetica Neue" panose="02000503000000020004" pitchFamily="2" charset="0"/>
              </a:rPr>
              <a:t>using language data, such as home language and English language learning status.</a:t>
            </a:r>
          </a:p>
          <a:p>
            <a:pPr lvl="1">
              <a:lnSpc>
                <a:spcPct val="100000"/>
              </a:lnSpc>
              <a:spcBef>
                <a:spcPts val="600"/>
              </a:spcBef>
              <a:spcAft>
                <a:spcPts val="600"/>
              </a:spcAft>
            </a:pPr>
            <a:r>
              <a:rPr lang="en-US" sz="1800" b="1">
                <a:solidFill>
                  <a:srgbClr val="002060"/>
                </a:solidFill>
                <a:ea typeface="Calibri"/>
                <a:cs typeface="Calibri"/>
              </a:rPr>
              <a:t>Audition</a:t>
            </a:r>
            <a:r>
              <a:rPr lang="en-US" sz="1800">
                <a:solidFill>
                  <a:srgbClr val="002060"/>
                </a:solidFill>
                <a:ea typeface="Calibri"/>
                <a:cs typeface="Calibri"/>
              </a:rPr>
              <a:t>: students are considered based on their score from an audition.</a:t>
            </a:r>
            <a:endParaRPr lang="en-US" sz="1800">
              <a:solidFill>
                <a:srgbClr val="002060"/>
              </a:solidFill>
              <a:cs typeface="Calibri"/>
            </a:endParaRPr>
          </a:p>
        </p:txBody>
      </p:sp>
      <p:sp>
        <p:nvSpPr>
          <p:cNvPr id="11" name="Rectangle 10"/>
          <p:cNvSpPr/>
          <p:nvPr/>
        </p:nvSpPr>
        <p:spPr>
          <a:xfrm>
            <a:off x="239570" y="109736"/>
            <a:ext cx="3742115" cy="584775"/>
          </a:xfrm>
          <a:prstGeom prst="rect">
            <a:avLst/>
          </a:prstGeom>
        </p:spPr>
        <p:txBody>
          <a:bodyPr wrap="none" lIns="91440" tIns="45720" rIns="91440" bIns="45720" anchor="t">
            <a:spAutoFit/>
          </a:bodyPr>
          <a:lstStyle/>
          <a:p>
            <a:r>
              <a:rPr lang="en-US" sz="3200" b="1">
                <a:solidFill>
                  <a:schemeClr val="bg1"/>
                </a:solidFill>
              </a:rPr>
              <a:t>Admissions Methods</a:t>
            </a:r>
          </a:p>
        </p:txBody>
      </p:sp>
      <p:sp>
        <p:nvSpPr>
          <p:cNvPr id="13" name="TextBox 12">
            <a:extLst>
              <a:ext uri="{FF2B5EF4-FFF2-40B4-BE49-F238E27FC236}">
                <a16:creationId xmlns:a16="http://schemas.microsoft.com/office/drawing/2014/main" id="{15113164-E00B-459A-06B9-34513954F13D}"/>
              </a:ext>
            </a:extLst>
          </p:cNvPr>
          <p:cNvSpPr txBox="1"/>
          <p:nvPr/>
        </p:nvSpPr>
        <p:spPr>
          <a:xfrm>
            <a:off x="103627" y="4078142"/>
            <a:ext cx="10775450" cy="2158027"/>
          </a:xfrm>
          <a:prstGeom prst="rect">
            <a:avLst/>
          </a:prstGeom>
          <a:noFill/>
        </p:spPr>
        <p:txBody>
          <a:bodyPr wrap="square">
            <a:spAutoFit/>
          </a:bodyPr>
          <a:lstStyle/>
          <a:p>
            <a:pPr marL="38100" marR="342900">
              <a:lnSpc>
                <a:spcPct val="113599"/>
              </a:lnSpc>
              <a:spcBef>
                <a:spcPts val="240"/>
              </a:spcBef>
            </a:pPr>
            <a:r>
              <a:rPr lang="en-US" sz="2000" b="1" dirty="0">
                <a:solidFill>
                  <a:srgbClr val="002060"/>
                </a:solidFill>
                <a:cs typeface="Arial"/>
              </a:rPr>
              <a:t>Randomly Assigned Numbers</a:t>
            </a:r>
            <a:endParaRPr lang="en-US" sz="2000" dirty="0">
              <a:solidFill>
                <a:srgbClr val="002060"/>
              </a:solidFill>
              <a:cs typeface="Arial"/>
            </a:endParaRPr>
          </a:p>
          <a:p>
            <a:pPr marL="393700" marR="26034" indent="-152400">
              <a:lnSpc>
                <a:spcPct val="113599"/>
              </a:lnSpc>
              <a:spcBef>
                <a:spcPts val="600"/>
              </a:spcBef>
              <a:buChar char="•"/>
              <a:tabLst>
                <a:tab pos="393700" algn="l"/>
              </a:tabLst>
            </a:pPr>
            <a:r>
              <a:rPr lang="en-US" dirty="0">
                <a:solidFill>
                  <a:srgbClr val="002060"/>
                </a:solidFill>
              </a:rPr>
              <a:t>Each applicant is assigned a random number as part of the admissions process. If there are fewer available seats than applicants within a priority group, these randomly assigned numbers determine the order in which students get offers.</a:t>
            </a:r>
          </a:p>
          <a:p>
            <a:pPr marL="393700" marR="5080" indent="-152400">
              <a:lnSpc>
                <a:spcPct val="113599"/>
              </a:lnSpc>
              <a:spcBef>
                <a:spcPts val="600"/>
              </a:spcBef>
              <a:buChar char="•"/>
              <a:tabLst>
                <a:tab pos="393700" algn="l"/>
              </a:tabLst>
            </a:pPr>
            <a:r>
              <a:rPr lang="en-US" dirty="0">
                <a:solidFill>
                  <a:srgbClr val="002060"/>
                </a:solidFill>
              </a:rPr>
              <a:t>Programs that use auditions, talent tests, or academic information, students are admitted in an order determined by the selection criteria. </a:t>
            </a:r>
          </a:p>
        </p:txBody>
      </p:sp>
      <p:sp>
        <p:nvSpPr>
          <p:cNvPr id="10" name="Slide Number Placeholder 2">
            <a:extLst>
              <a:ext uri="{FF2B5EF4-FFF2-40B4-BE49-F238E27FC236}">
                <a16:creationId xmlns:a16="http://schemas.microsoft.com/office/drawing/2014/main" id="{9385FCA7-2300-BAE3-72B5-03C2784D5863}"/>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11</a:t>
            </a:fld>
            <a:endParaRPr lang="en-US" sz="1400" b="1">
              <a:solidFill>
                <a:srgbClr val="002060"/>
              </a:solidFill>
              <a:cs typeface="Calibri" panose="020F0502020204030204"/>
            </a:endParaRPr>
          </a:p>
        </p:txBody>
      </p:sp>
      <p:pic>
        <p:nvPicPr>
          <p:cNvPr id="3" name="Picture 2" descr="A logo of a city&#10;&#10;AI-generated content may be incorrect.">
            <a:extLst>
              <a:ext uri="{FF2B5EF4-FFF2-40B4-BE49-F238E27FC236}">
                <a16:creationId xmlns:a16="http://schemas.microsoft.com/office/drawing/2014/main" id="{985F5E46-F566-A885-5337-164913FE8EDF}"/>
              </a:ext>
            </a:extLst>
          </p:cNvPr>
          <p:cNvPicPr>
            <a:picLocks noChangeAspect="1"/>
          </p:cNvPicPr>
          <p:nvPr/>
        </p:nvPicPr>
        <p:blipFill>
          <a:blip r:embed="rId3"/>
          <a:stretch>
            <a:fillRect/>
          </a:stretch>
        </p:blipFill>
        <p:spPr>
          <a:xfrm>
            <a:off x="8453847" y="10763"/>
            <a:ext cx="3602422" cy="683748"/>
          </a:xfrm>
          <a:prstGeom prst="rect">
            <a:avLst/>
          </a:prstGeom>
        </p:spPr>
      </p:pic>
    </p:spTree>
    <p:extLst>
      <p:ext uri="{BB962C8B-B14F-4D97-AF65-F5344CB8AC3E}">
        <p14:creationId xmlns:p14="http://schemas.microsoft.com/office/powerpoint/2010/main" val="4172113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
            <a:extLst>
              <a:ext uri="{FF2B5EF4-FFF2-40B4-BE49-F238E27FC236}">
                <a16:creationId xmlns:a16="http://schemas.microsoft.com/office/drawing/2014/main" id="{99D339FF-544D-4D65-B6C1-C4CF1DC9B90C}"/>
              </a:ext>
            </a:extLst>
          </p:cNvPr>
          <p:cNvSpPr txBox="1"/>
          <p:nvPr/>
        </p:nvSpPr>
        <p:spPr>
          <a:xfrm>
            <a:off x="251273" y="1413063"/>
            <a:ext cx="2794121" cy="40318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a:solidFill>
                  <a:srgbClr val="002060"/>
                </a:solidFill>
                <a:cs typeface="Arial" panose="020B0604020202020204" pitchFamily="34" charset="0"/>
              </a:rPr>
              <a:t>You can filter for event format: virtual or in person, admissions process, district, or borough.</a:t>
            </a:r>
            <a:endParaRPr lang="en-US" sz="2800"/>
          </a:p>
        </p:txBody>
      </p:sp>
      <p:sp>
        <p:nvSpPr>
          <p:cNvPr id="16" name="Subtitle 2">
            <a:extLst>
              <a:ext uri="{FF2B5EF4-FFF2-40B4-BE49-F238E27FC236}">
                <a16:creationId xmlns:a16="http://schemas.microsoft.com/office/drawing/2014/main" id="{4C8D0EBA-A158-C49E-9368-B21100C52131}"/>
              </a:ext>
            </a:extLst>
          </p:cNvPr>
          <p:cNvSpPr txBox="1">
            <a:spLocks/>
          </p:cNvSpPr>
          <p:nvPr/>
        </p:nvSpPr>
        <p:spPr>
          <a:xfrm>
            <a:off x="876" y="0"/>
            <a:ext cx="12191124" cy="888651"/>
          </a:xfrm>
          <a:prstGeom prst="rect">
            <a:avLst/>
          </a:prstGeom>
          <a:solidFill>
            <a:srgbClr val="002060"/>
          </a:solid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a:solidFill>
                  <a:prstClr val="white"/>
                </a:solidFill>
                <a:latin typeface="Franklin Gothic Book"/>
              </a:rPr>
              <a:t>  Learn about Middle Schools</a:t>
            </a:r>
            <a:r>
              <a:rPr lang="en-US" sz="2800">
                <a:solidFill>
                  <a:schemeClr val="bg1"/>
                </a:solidFill>
                <a:latin typeface="Franklin Gothic Book"/>
              </a:rPr>
              <a:t> </a:t>
            </a:r>
            <a:r>
              <a:rPr lang="en-US" sz="3600">
                <a:solidFill>
                  <a:schemeClr val="bg1"/>
                </a:solidFill>
                <a:latin typeface="Gill Sans MT"/>
              </a:rPr>
              <a:t>|</a:t>
            </a:r>
            <a:r>
              <a:rPr lang="en-US" sz="3600">
                <a:solidFill>
                  <a:prstClr val="white"/>
                </a:solidFill>
                <a:latin typeface="Gill Sans MT"/>
              </a:rPr>
              <a:t> </a:t>
            </a:r>
            <a:r>
              <a:rPr lang="en-US" sz="2600" err="1">
                <a:solidFill>
                  <a:prstClr val="white"/>
                </a:solidFill>
                <a:latin typeface="Franklin Gothic Book"/>
              </a:rPr>
              <a:t>MySchools</a:t>
            </a:r>
            <a:r>
              <a:rPr lang="en-US" sz="2600">
                <a:solidFill>
                  <a:prstClr val="white"/>
                </a:solidFill>
                <a:latin typeface="Franklin Gothic Book"/>
              </a:rPr>
              <a:t> Events Calendar</a:t>
            </a:r>
          </a:p>
        </p:txBody>
      </p:sp>
      <p:pic>
        <p:nvPicPr>
          <p:cNvPr id="3" name="Picture 2">
            <a:extLst>
              <a:ext uri="{FF2B5EF4-FFF2-40B4-BE49-F238E27FC236}">
                <a16:creationId xmlns:a16="http://schemas.microsoft.com/office/drawing/2014/main" id="{63CD4272-C3CD-96D5-A10F-C3A26A186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44" y="1496024"/>
            <a:ext cx="5898981" cy="4450384"/>
          </a:xfrm>
          <a:prstGeom prst="rect">
            <a:avLst/>
          </a:prstGeom>
          <a:ln w="3175">
            <a:solidFill>
              <a:schemeClr val="tx1"/>
            </a:solidFill>
          </a:ln>
        </p:spPr>
      </p:pic>
      <p:pic>
        <p:nvPicPr>
          <p:cNvPr id="5" name="Picture 4">
            <a:extLst>
              <a:ext uri="{FF2B5EF4-FFF2-40B4-BE49-F238E27FC236}">
                <a16:creationId xmlns:a16="http://schemas.microsoft.com/office/drawing/2014/main" id="{3002E140-B371-533E-1A1A-D85B33D5E520}"/>
              </a:ext>
            </a:extLst>
          </p:cNvPr>
          <p:cNvPicPr>
            <a:picLocks noChangeAspect="1"/>
          </p:cNvPicPr>
          <p:nvPr/>
        </p:nvPicPr>
        <p:blipFill>
          <a:blip r:embed="rId4">
            <a:extLst>
              <a:ext uri="{28A0092B-C50C-407E-A947-70E740481C1C}">
                <a14:useLocalDpi xmlns:a14="http://schemas.microsoft.com/office/drawing/2010/main" val="0"/>
              </a:ext>
            </a:extLst>
          </a:blip>
          <a:srcRect t="2706" b="3603"/>
          <a:stretch/>
        </p:blipFill>
        <p:spPr>
          <a:xfrm>
            <a:off x="9313069" y="992413"/>
            <a:ext cx="2168396" cy="5508348"/>
          </a:xfrm>
          <a:prstGeom prst="rect">
            <a:avLst/>
          </a:prstGeom>
          <a:ln w="3175">
            <a:solidFill>
              <a:schemeClr val="tx1"/>
            </a:solidFill>
          </a:ln>
        </p:spPr>
      </p:pic>
      <p:sp>
        <p:nvSpPr>
          <p:cNvPr id="7" name="Slide Number Placeholder 2">
            <a:extLst>
              <a:ext uri="{FF2B5EF4-FFF2-40B4-BE49-F238E27FC236}">
                <a16:creationId xmlns:a16="http://schemas.microsoft.com/office/drawing/2014/main" id="{AC190ADA-ECDE-9DB6-98D1-053A292B548C}"/>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12</a:t>
            </a:fld>
            <a:endParaRPr lang="en-US" sz="1400" b="1">
              <a:solidFill>
                <a:srgbClr val="002060"/>
              </a:solidFill>
              <a:cs typeface="Calibri" panose="020F0502020204030204"/>
            </a:endParaRPr>
          </a:p>
        </p:txBody>
      </p:sp>
      <p:pic>
        <p:nvPicPr>
          <p:cNvPr id="4" name="Picture 3" descr="A logo of a city&#10;&#10;AI-generated content may be incorrect.">
            <a:extLst>
              <a:ext uri="{FF2B5EF4-FFF2-40B4-BE49-F238E27FC236}">
                <a16:creationId xmlns:a16="http://schemas.microsoft.com/office/drawing/2014/main" id="{C69120C1-C12A-FD36-D59E-FD3768EE60BE}"/>
              </a:ext>
            </a:extLst>
          </p:cNvPr>
          <p:cNvPicPr>
            <a:picLocks noChangeAspect="1"/>
          </p:cNvPicPr>
          <p:nvPr/>
        </p:nvPicPr>
        <p:blipFill>
          <a:blip r:embed="rId5"/>
          <a:stretch>
            <a:fillRect/>
          </a:stretch>
        </p:blipFill>
        <p:spPr>
          <a:xfrm>
            <a:off x="9079831" y="175579"/>
            <a:ext cx="2975812" cy="535932"/>
          </a:xfrm>
          <a:prstGeom prst="rect">
            <a:avLst/>
          </a:prstGeom>
        </p:spPr>
      </p:pic>
    </p:spTree>
    <p:extLst>
      <p:ext uri="{BB962C8B-B14F-4D97-AF65-F5344CB8AC3E}">
        <p14:creationId xmlns:p14="http://schemas.microsoft.com/office/powerpoint/2010/main" val="3956633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358029" y="116727"/>
            <a:ext cx="12065619" cy="926954"/>
          </a:xfrm>
        </p:spPr>
        <p:txBody>
          <a:bodyPr anchor="ctr">
            <a:noAutofit/>
          </a:bodyPr>
          <a:lstStyle/>
          <a:p>
            <a:pPr algn="l">
              <a:lnSpc>
                <a:spcPct val="100000"/>
              </a:lnSpc>
              <a:spcBef>
                <a:spcPts val="0"/>
              </a:spcBef>
            </a:pPr>
            <a:r>
              <a:rPr lang="en-US" sz="4000">
                <a:solidFill>
                  <a:schemeClr val="bg1"/>
                </a:solidFill>
                <a:latin typeface="Gill Sans MT" panose="020B0502020104020203" pitchFamily="34" charset="77"/>
              </a:rPr>
              <a:t>Offer Release and Waitlists</a:t>
            </a:r>
            <a:endParaRPr lang="en-US">
              <a:solidFill>
                <a:schemeClr val="bg1"/>
              </a:solidFill>
              <a:latin typeface="Gill Sans MT" panose="020B0502020104020203" pitchFamily="34" charset="77"/>
              <a:cs typeface="Calibri"/>
            </a:endParaRPr>
          </a:p>
        </p:txBody>
      </p:sp>
      <p:sp>
        <p:nvSpPr>
          <p:cNvPr id="11" name="TextBox 10"/>
          <p:cNvSpPr txBox="1"/>
          <p:nvPr/>
        </p:nvSpPr>
        <p:spPr>
          <a:xfrm>
            <a:off x="5819528" y="3681899"/>
            <a:ext cx="842835" cy="523220"/>
          </a:xfrm>
          <a:prstGeom prst="rect">
            <a:avLst/>
          </a:prstGeom>
          <a:noFill/>
        </p:spPr>
        <p:txBody>
          <a:bodyPr wrap="square" rtlCol="0">
            <a:spAutoFit/>
          </a:bodyPr>
          <a:lstStyle/>
          <a:p>
            <a:pPr algn="ctr"/>
            <a:r>
              <a:rPr lang="en-US" sz="1400">
                <a:solidFill>
                  <a:schemeClr val="bg1"/>
                </a:solidFill>
                <a:latin typeface="Franklin Gothic Book" panose="020B0503020102020204" pitchFamily="34" charset="0"/>
              </a:rPr>
              <a:t>Means</a:t>
            </a:r>
            <a:r>
              <a:rPr lang="en-US" sz="1400">
                <a:solidFill>
                  <a:schemeClr val="bg1"/>
                </a:solidFill>
              </a:rPr>
              <a:t> that</a:t>
            </a:r>
          </a:p>
        </p:txBody>
      </p:sp>
      <p:sp>
        <p:nvSpPr>
          <p:cNvPr id="10" name="Content Placeholder 3"/>
          <p:cNvSpPr txBox="1">
            <a:spLocks/>
          </p:cNvSpPr>
          <p:nvPr/>
        </p:nvSpPr>
        <p:spPr>
          <a:xfrm>
            <a:off x="183393" y="1369803"/>
            <a:ext cx="11495293" cy="5311711"/>
          </a:xfrm>
          <a:prstGeom prst="rect">
            <a:avLst/>
          </a:prstGeom>
          <a:solidFill>
            <a:schemeClr val="bg1"/>
          </a:solid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600"/>
              </a:spcAft>
              <a:buClr>
                <a:schemeClr val="tx1">
                  <a:lumMod val="65000"/>
                  <a:lumOff val="35000"/>
                </a:schemeClr>
              </a:buClr>
              <a:buSzPct val="140000"/>
              <a:buNone/>
            </a:pPr>
            <a:r>
              <a:rPr lang="en-US" altLang="en-US" sz="2400" b="1">
                <a:solidFill>
                  <a:srgbClr val="002060"/>
                </a:solidFill>
                <a:latin typeface="Aptos"/>
                <a:cs typeface="Calibri"/>
              </a:rPr>
              <a:t>Offers will be available April 15 </a:t>
            </a:r>
          </a:p>
          <a:p>
            <a:pPr marL="342900" indent="-342900">
              <a:lnSpc>
                <a:spcPct val="100000"/>
              </a:lnSpc>
              <a:spcAft>
                <a:spcPts val="600"/>
              </a:spcAft>
              <a:buClr>
                <a:schemeClr val="accent5"/>
              </a:buClr>
              <a:buSzPct val="110000"/>
            </a:pPr>
            <a:r>
              <a:rPr lang="en-US" altLang="en-US" sz="2400">
                <a:solidFill>
                  <a:srgbClr val="002060"/>
                </a:solidFill>
                <a:latin typeface="Aptos"/>
                <a:cs typeface="Calibri"/>
              </a:rPr>
              <a:t>We’ll notify families and schools when offers are available.</a:t>
            </a:r>
            <a:endParaRPr lang="en-US" altLang="en-US" sz="2400">
              <a:solidFill>
                <a:srgbClr val="002060"/>
              </a:solidFill>
              <a:latin typeface="Aptos"/>
              <a:ea typeface="Calibri"/>
              <a:cs typeface="Calibri"/>
            </a:endParaRPr>
          </a:p>
          <a:p>
            <a:pPr marL="342900" indent="-342900">
              <a:lnSpc>
                <a:spcPct val="100000"/>
              </a:lnSpc>
              <a:spcAft>
                <a:spcPts val="600"/>
              </a:spcAft>
              <a:buClr>
                <a:srgbClr val="4472C4"/>
              </a:buClr>
              <a:buSzPct val="110000"/>
            </a:pPr>
            <a:r>
              <a:rPr lang="en-US" altLang="en-US" sz="2400">
                <a:solidFill>
                  <a:srgbClr val="002060"/>
                </a:solidFill>
                <a:latin typeface="Aptos"/>
                <a:ea typeface="Calibri"/>
                <a:cs typeface="Calibri"/>
              </a:rPr>
              <a:t>Every student receives one middle school offer, and it's automatically accepted. </a:t>
            </a:r>
            <a:endParaRPr lang="en-US" altLang="en-US" sz="2400">
              <a:solidFill>
                <a:srgbClr val="002060"/>
              </a:solidFill>
              <a:latin typeface="Aptos" panose="020B0004020202020204" pitchFamily="34" charset="0"/>
              <a:cs typeface="Calibri"/>
            </a:endParaRPr>
          </a:p>
          <a:p>
            <a:pPr marL="0" indent="0">
              <a:lnSpc>
                <a:spcPct val="100000"/>
              </a:lnSpc>
              <a:spcAft>
                <a:spcPts val="600"/>
              </a:spcAft>
              <a:buNone/>
            </a:pPr>
            <a:endParaRPr lang="en-US" altLang="en-US" sz="1000" b="1">
              <a:solidFill>
                <a:srgbClr val="68489D"/>
              </a:solidFill>
              <a:latin typeface="Aptos" panose="020B0004020202020204" pitchFamily="34" charset="0"/>
              <a:cs typeface="Calibri"/>
            </a:endParaRPr>
          </a:p>
          <a:p>
            <a:pPr marL="0" indent="0">
              <a:lnSpc>
                <a:spcPct val="100000"/>
              </a:lnSpc>
              <a:spcAft>
                <a:spcPts val="600"/>
              </a:spcAft>
              <a:buNone/>
            </a:pPr>
            <a:r>
              <a:rPr lang="en-US" altLang="en-US" sz="2400" b="1">
                <a:solidFill>
                  <a:srgbClr val="002060"/>
                </a:solidFill>
                <a:latin typeface="Aptos"/>
                <a:cs typeface="Calibri"/>
              </a:rPr>
              <a:t>After offers are released, the waitlist process will begin. </a:t>
            </a:r>
            <a:endParaRPr lang="en-US" altLang="en-US" sz="2400" b="1">
              <a:solidFill>
                <a:srgbClr val="002060"/>
              </a:solidFill>
              <a:latin typeface="Aptos"/>
              <a:cs typeface="Calibri" panose="020F0502020204030204" pitchFamily="34" charset="0"/>
            </a:endParaRPr>
          </a:p>
          <a:p>
            <a:pPr marL="342900" indent="-342900">
              <a:lnSpc>
                <a:spcPct val="100000"/>
              </a:lnSpc>
              <a:spcAft>
                <a:spcPts val="600"/>
              </a:spcAft>
              <a:buClr>
                <a:schemeClr val="accent5"/>
              </a:buClr>
            </a:pPr>
            <a:r>
              <a:rPr lang="en-US" altLang="en-US" sz="2400">
                <a:solidFill>
                  <a:srgbClr val="002060"/>
                </a:solidFill>
                <a:latin typeface="Aptos"/>
                <a:cs typeface="Calibri"/>
              </a:rPr>
              <a:t>Your child will be automatically waitlisted at any programs ranked higher than the program to which they got an offer. </a:t>
            </a:r>
            <a:endParaRPr lang="en-US" altLang="en-US" sz="2400">
              <a:solidFill>
                <a:srgbClr val="002060"/>
              </a:solidFill>
              <a:latin typeface="Aptos"/>
              <a:cs typeface="Calibri" panose="020F0502020204030204" pitchFamily="34" charset="0"/>
            </a:endParaRPr>
          </a:p>
          <a:p>
            <a:pPr lvl="1">
              <a:lnSpc>
                <a:spcPct val="100000"/>
              </a:lnSpc>
              <a:spcAft>
                <a:spcPts val="600"/>
              </a:spcAft>
              <a:buClr>
                <a:schemeClr val="accent5"/>
              </a:buClr>
            </a:pPr>
            <a:r>
              <a:rPr lang="en-US" altLang="en-US" i="1">
                <a:solidFill>
                  <a:schemeClr val="accent5">
                    <a:lumMod val="75000"/>
                  </a:schemeClr>
                </a:solidFill>
                <a:latin typeface="Aptos"/>
                <a:cs typeface="Calibri"/>
              </a:rPr>
              <a:t>For example</a:t>
            </a:r>
            <a:r>
              <a:rPr lang="en-US" altLang="en-US" i="1">
                <a:solidFill>
                  <a:srgbClr val="68489D"/>
                </a:solidFill>
                <a:latin typeface="Aptos"/>
                <a:cs typeface="Calibri"/>
              </a:rPr>
              <a:t>, </a:t>
            </a:r>
            <a:r>
              <a:rPr lang="en-US" altLang="en-US">
                <a:solidFill>
                  <a:srgbClr val="002060"/>
                </a:solidFill>
                <a:latin typeface="Aptos"/>
                <a:cs typeface="Calibri"/>
              </a:rPr>
              <a:t>if they get an offer to their second choice program, they will be automatically waitlisted at their first choice program.</a:t>
            </a:r>
            <a:endParaRPr lang="en-US" altLang="en-US">
              <a:solidFill>
                <a:srgbClr val="002060"/>
              </a:solidFill>
              <a:latin typeface="Aptos"/>
              <a:cs typeface="Calibri" panose="020F0502020204030204" pitchFamily="34" charset="0"/>
            </a:endParaRPr>
          </a:p>
          <a:p>
            <a:pPr marL="342900" indent="-342900">
              <a:lnSpc>
                <a:spcPct val="100000"/>
              </a:lnSpc>
              <a:spcAft>
                <a:spcPts val="600"/>
              </a:spcAft>
              <a:buClr>
                <a:schemeClr val="accent5"/>
              </a:buClr>
            </a:pPr>
            <a:r>
              <a:rPr lang="en-US" altLang="en-US" sz="2400">
                <a:solidFill>
                  <a:srgbClr val="002060"/>
                </a:solidFill>
                <a:latin typeface="Aptos"/>
                <a:cs typeface="Calibri"/>
              </a:rPr>
              <a:t>More information about waitlists, including adding and removing your child from waitlists, will be shared at that time.</a:t>
            </a:r>
            <a:endParaRPr lang="en-US" altLang="en-US" sz="2400">
              <a:solidFill>
                <a:srgbClr val="002060"/>
              </a:solidFill>
              <a:latin typeface="Aptos"/>
              <a:cs typeface="Calibri" panose="020F0502020204030204" pitchFamily="34" charset="0"/>
            </a:endParaRPr>
          </a:p>
        </p:txBody>
      </p:sp>
      <p:sp>
        <p:nvSpPr>
          <p:cNvPr id="13" name="Slide Number Placeholder 2">
            <a:extLst>
              <a:ext uri="{FF2B5EF4-FFF2-40B4-BE49-F238E27FC236}">
                <a16:creationId xmlns:a16="http://schemas.microsoft.com/office/drawing/2014/main" id="{2CE37AF0-BCFA-AB23-2916-9A57725DE72B}"/>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13</a:t>
            </a:fld>
            <a:endParaRPr lang="en-US" sz="1400" b="1">
              <a:solidFill>
                <a:srgbClr val="002060"/>
              </a:solidFill>
              <a:cs typeface="Calibri" panose="020F0502020204030204"/>
            </a:endParaRPr>
          </a:p>
        </p:txBody>
      </p:sp>
      <p:pic>
        <p:nvPicPr>
          <p:cNvPr id="7" name="Picture 6" descr="A logo of a city&#10;&#10;AI-generated content may be incorrect.">
            <a:extLst>
              <a:ext uri="{FF2B5EF4-FFF2-40B4-BE49-F238E27FC236}">
                <a16:creationId xmlns:a16="http://schemas.microsoft.com/office/drawing/2014/main" id="{7E8B6DAE-F909-B35F-D651-E2AC8BC26347}"/>
              </a:ext>
            </a:extLst>
          </p:cNvPr>
          <p:cNvPicPr>
            <a:picLocks noChangeAspect="1"/>
          </p:cNvPicPr>
          <p:nvPr/>
        </p:nvPicPr>
        <p:blipFill>
          <a:blip r:embed="rId3"/>
          <a:stretch>
            <a:fillRect/>
          </a:stretch>
        </p:blipFill>
        <p:spPr>
          <a:xfrm>
            <a:off x="8412290" y="172702"/>
            <a:ext cx="3643979" cy="691636"/>
          </a:xfrm>
          <a:prstGeom prst="rect">
            <a:avLst/>
          </a:prstGeom>
        </p:spPr>
      </p:pic>
    </p:spTree>
    <p:extLst>
      <p:ext uri="{BB962C8B-B14F-4D97-AF65-F5344CB8AC3E}">
        <p14:creationId xmlns:p14="http://schemas.microsoft.com/office/powerpoint/2010/main" val="184757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2617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 Sans MT"/>
            </a:endParaRPr>
          </a:p>
        </p:txBody>
      </p:sp>
      <p:sp>
        <p:nvSpPr>
          <p:cNvPr id="8" name="Subtitle 2"/>
          <p:cNvSpPr>
            <a:spLocks noGrp="1"/>
          </p:cNvSpPr>
          <p:nvPr>
            <p:ph type="subTitle" idx="1"/>
          </p:nvPr>
        </p:nvSpPr>
        <p:spPr>
          <a:xfrm>
            <a:off x="288167" y="-6499"/>
            <a:ext cx="11615666" cy="926170"/>
          </a:xfrm>
        </p:spPr>
        <p:txBody>
          <a:bodyPr anchor="ctr">
            <a:noAutofit/>
          </a:bodyPr>
          <a:lstStyle/>
          <a:p>
            <a:pPr algn="l">
              <a:lnSpc>
                <a:spcPct val="100000"/>
              </a:lnSpc>
              <a:spcBef>
                <a:spcPts val="0"/>
              </a:spcBef>
              <a:tabLst>
                <a:tab pos="10337800" algn="l"/>
              </a:tabLst>
            </a:pPr>
            <a:r>
              <a:rPr lang="en-US" sz="4000">
                <a:solidFill>
                  <a:schemeClr val="bg1"/>
                </a:solidFill>
                <a:latin typeface="Gill Sans MT"/>
              </a:rPr>
              <a:t>Resources</a:t>
            </a:r>
            <a:endParaRPr lang="en-US"/>
          </a:p>
        </p:txBody>
      </p:sp>
      <p:sp>
        <p:nvSpPr>
          <p:cNvPr id="5" name="Rectangle 4"/>
          <p:cNvSpPr/>
          <p:nvPr/>
        </p:nvSpPr>
        <p:spPr>
          <a:xfrm>
            <a:off x="167921" y="1857604"/>
            <a:ext cx="11370314" cy="1800493"/>
          </a:xfrm>
          <a:prstGeom prst="rect">
            <a:avLst/>
          </a:prstGeom>
        </p:spPr>
        <p:txBody>
          <a:bodyPr wrap="square" lIns="91440" tIns="45720" rIns="91440" bIns="45720" anchor="t">
            <a:spAutoFit/>
          </a:bodyPr>
          <a:lstStyle/>
          <a:p>
            <a:pPr marL="342900" indent="-342900">
              <a:spcAft>
                <a:spcPts val="600"/>
              </a:spcAft>
              <a:buClr>
                <a:schemeClr val="accent5"/>
              </a:buClr>
              <a:buFont typeface="Wingdings" panose="05000000000000000000" pitchFamily="2" charset="2"/>
              <a:buChar char="§"/>
            </a:pPr>
            <a:r>
              <a:rPr lang="en-US" sz="2400">
                <a:latin typeface="Franklin Gothic Book" panose="020B0503020102020204" pitchFamily="34" charset="0"/>
                <a:cs typeface="Calibri" panose="020F0502020204030204" pitchFamily="34" charset="0"/>
              </a:rPr>
              <a:t>Middle school admissions  | </a:t>
            </a:r>
            <a:r>
              <a:rPr lang="en-US" sz="2400" b="1" err="1">
                <a:solidFill>
                  <a:schemeClr val="accent5">
                    <a:lumMod val="75000"/>
                  </a:schemeClr>
                </a:solidFill>
                <a:latin typeface="Franklin Gothic Book" panose="020B0503020102020204" pitchFamily="34" charset="0"/>
                <a:cs typeface="Calibri" panose="020F0502020204030204" pitchFamily="34" charset="0"/>
              </a:rPr>
              <a:t>schools.nyc.gov</a:t>
            </a:r>
            <a:r>
              <a:rPr lang="en-US" sz="2400" b="1">
                <a:solidFill>
                  <a:schemeClr val="accent5">
                    <a:lumMod val="75000"/>
                  </a:schemeClr>
                </a:solidFill>
                <a:latin typeface="Franklin Gothic Book" panose="020B0503020102020204" pitchFamily="34" charset="0"/>
                <a:cs typeface="Calibri" panose="020F0502020204030204" pitchFamily="34" charset="0"/>
              </a:rPr>
              <a:t>/Middle</a:t>
            </a:r>
          </a:p>
          <a:p>
            <a:pPr marL="342900" indent="-342900">
              <a:spcAft>
                <a:spcPts val="600"/>
              </a:spcAft>
              <a:buClr>
                <a:schemeClr val="accent5"/>
              </a:buClr>
              <a:buFont typeface="Wingdings" panose="05000000000000000000" pitchFamily="2" charset="2"/>
              <a:buChar char="§"/>
            </a:pPr>
            <a:r>
              <a:rPr lang="en-US" sz="2400">
                <a:latin typeface="Franklin Gothic Book" panose="020B0503020102020204" pitchFamily="34" charset="0"/>
                <a:cs typeface="Calibri" panose="020F0502020204030204" pitchFamily="34" charset="0"/>
              </a:rPr>
              <a:t>Your middle school options | Log in at </a:t>
            </a:r>
            <a:r>
              <a:rPr lang="en-US" sz="2400" b="1" err="1">
                <a:solidFill>
                  <a:schemeClr val="accent5">
                    <a:lumMod val="75000"/>
                  </a:schemeClr>
                </a:solidFill>
                <a:latin typeface="Franklin Gothic Book" panose="020B0503020102020204" pitchFamily="34" charset="0"/>
                <a:cs typeface="Calibri" panose="020F0502020204030204" pitchFamily="34" charset="0"/>
              </a:rPr>
              <a:t>MySchools.nyc</a:t>
            </a:r>
            <a:endParaRPr lang="en-US" sz="2400" b="1">
              <a:solidFill>
                <a:schemeClr val="accent5">
                  <a:lumMod val="75000"/>
                </a:schemeClr>
              </a:solidFill>
              <a:latin typeface="Franklin Gothic Book" panose="020B0503020102020204" pitchFamily="34" charset="0"/>
              <a:cs typeface="Calibri" panose="020F0502020204030204" pitchFamily="34" charset="0"/>
            </a:endParaRPr>
          </a:p>
          <a:p>
            <a:pPr marL="342900" indent="-342900">
              <a:spcAft>
                <a:spcPts val="600"/>
              </a:spcAft>
              <a:buClr>
                <a:schemeClr val="accent5"/>
              </a:buClr>
              <a:buFont typeface="Wingdings" panose="05000000000000000000" pitchFamily="2" charset="2"/>
              <a:buChar char="§"/>
            </a:pPr>
            <a:r>
              <a:rPr lang="en-US" sz="2400">
                <a:latin typeface="Franklin Gothic Book" panose="020B0503020102020204" pitchFamily="34" charset="0"/>
                <a:cs typeface="Calibri" panose="020F0502020204030204" pitchFamily="34" charset="0"/>
              </a:rPr>
              <a:t>Middle school admissions email list | </a:t>
            </a:r>
            <a:r>
              <a:rPr lang="en-US" sz="2400" b="1" err="1">
                <a:solidFill>
                  <a:schemeClr val="accent5">
                    <a:lumMod val="75000"/>
                  </a:schemeClr>
                </a:solidFill>
                <a:latin typeface="Franklin Gothic Book" panose="020B0503020102020204" pitchFamily="34" charset="0"/>
                <a:cs typeface="Calibri" panose="020F0502020204030204" pitchFamily="34" charset="0"/>
              </a:rPr>
              <a:t>schools.nyc.gov</a:t>
            </a:r>
            <a:r>
              <a:rPr lang="en-US" sz="2400" b="1">
                <a:solidFill>
                  <a:schemeClr val="accent5">
                    <a:lumMod val="75000"/>
                  </a:schemeClr>
                </a:solidFill>
                <a:latin typeface="Franklin Gothic Book" panose="020B0503020102020204" pitchFamily="34" charset="0"/>
                <a:cs typeface="Calibri" panose="020F0502020204030204" pitchFamily="34" charset="0"/>
              </a:rPr>
              <a:t>/</a:t>
            </a:r>
            <a:r>
              <a:rPr lang="en-US" sz="2400" b="1" err="1">
                <a:solidFill>
                  <a:schemeClr val="accent5">
                    <a:lumMod val="75000"/>
                  </a:schemeClr>
                </a:solidFill>
                <a:latin typeface="Franklin Gothic Book" panose="020B0503020102020204" pitchFamily="34" charset="0"/>
                <a:cs typeface="Calibri" panose="020F0502020204030204" pitchFamily="34" charset="0"/>
              </a:rPr>
              <a:t>SignUp</a:t>
            </a:r>
            <a:endParaRPr lang="en-US" sz="2400" b="1">
              <a:solidFill>
                <a:schemeClr val="accent5">
                  <a:lumMod val="75000"/>
                </a:schemeClr>
              </a:solidFill>
              <a:latin typeface="Franklin Gothic Book" panose="020B0503020102020204" pitchFamily="34" charset="0"/>
              <a:cs typeface="Calibri" panose="020F0502020204030204" pitchFamily="34" charset="0"/>
            </a:endParaRPr>
          </a:p>
          <a:p>
            <a:pPr marL="342900" indent="-342900">
              <a:spcAft>
                <a:spcPts val="600"/>
              </a:spcAft>
              <a:buClr>
                <a:schemeClr val="accent5"/>
              </a:buClr>
              <a:buFont typeface="Wingdings" panose="05000000000000000000" pitchFamily="2" charset="2"/>
              <a:buChar char="§"/>
            </a:pPr>
            <a:r>
              <a:rPr lang="en-US" sz="2400">
                <a:latin typeface="Franklin Gothic Book" panose="020B0503020102020204" pitchFamily="34" charset="0"/>
                <a:cs typeface="Calibri" panose="020F0502020204030204" pitchFamily="34" charset="0"/>
              </a:rPr>
              <a:t>Your zoned school(s) | </a:t>
            </a:r>
            <a:r>
              <a:rPr lang="en-US" sz="2400" b="1" err="1">
                <a:solidFill>
                  <a:schemeClr val="accent5">
                    <a:lumMod val="75000"/>
                  </a:schemeClr>
                </a:solidFill>
                <a:latin typeface="Franklin Gothic Book" panose="020B0503020102020204" pitchFamily="34" charset="0"/>
                <a:cs typeface="Calibri" panose="020F0502020204030204" pitchFamily="34" charset="0"/>
              </a:rPr>
              <a:t>schoolsearch.schools.nyc</a:t>
            </a:r>
            <a:endParaRPr lang="en-US" sz="2400" b="1">
              <a:solidFill>
                <a:schemeClr val="accent5">
                  <a:lumMod val="75000"/>
                </a:schemeClr>
              </a:solidFill>
              <a:latin typeface="Franklin Gothic Book" panose="020B0503020102020204" pitchFamily="34" charset="0"/>
              <a:cs typeface="Calibri" panose="020F0502020204030204" pitchFamily="34" charset="0"/>
            </a:endParaRPr>
          </a:p>
        </p:txBody>
      </p:sp>
      <p:sp>
        <p:nvSpPr>
          <p:cNvPr id="12" name="Title 1"/>
          <p:cNvSpPr txBox="1">
            <a:spLocks/>
          </p:cNvSpPr>
          <p:nvPr/>
        </p:nvSpPr>
        <p:spPr>
          <a:xfrm>
            <a:off x="167921" y="3973276"/>
            <a:ext cx="11220936" cy="462090"/>
          </a:xfrm>
          <a:prstGeom prst="roundRect">
            <a:avLst/>
          </a:prstGeom>
          <a:solidFill>
            <a:srgbClr val="002060"/>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buClr>
                <a:schemeClr val="tx1">
                  <a:lumMod val="65000"/>
                  <a:lumOff val="35000"/>
                </a:schemeClr>
              </a:buClr>
            </a:pPr>
            <a:r>
              <a:rPr lang="en-US" sz="2800">
                <a:solidFill>
                  <a:schemeClr val="bg1"/>
                </a:solidFill>
                <a:latin typeface="Franklin Gothic Book" panose="020B0503020102020204" pitchFamily="34" charset="0"/>
                <a:cs typeface="Calibri" panose="020F0502020204030204" pitchFamily="34" charset="0"/>
              </a:rPr>
              <a:t>Get support with your child’s application</a:t>
            </a:r>
          </a:p>
        </p:txBody>
      </p:sp>
      <p:sp>
        <p:nvSpPr>
          <p:cNvPr id="2" name="Rectangle 1"/>
          <p:cNvSpPr/>
          <p:nvPr/>
        </p:nvSpPr>
        <p:spPr>
          <a:xfrm>
            <a:off x="167921" y="4583017"/>
            <a:ext cx="10738204" cy="1354217"/>
          </a:xfrm>
          <a:prstGeom prst="rect">
            <a:avLst/>
          </a:prstGeom>
        </p:spPr>
        <p:txBody>
          <a:bodyPr wrap="square" lIns="91440" tIns="45720" rIns="91440" bIns="45720" anchor="t">
            <a:spAutoFit/>
          </a:bodyPr>
          <a:lstStyle/>
          <a:p>
            <a:pPr marL="342900" indent="-342900">
              <a:spcAft>
                <a:spcPts val="600"/>
              </a:spcAft>
              <a:buClr>
                <a:schemeClr val="accent5"/>
              </a:buClr>
              <a:buFont typeface="Arial" panose="020B0604020202020204" pitchFamily="34" charset="0"/>
              <a:buChar char="•"/>
            </a:pPr>
            <a:r>
              <a:rPr lang="en-US" sz="2400">
                <a:latin typeface="Franklin Gothic Book"/>
              </a:rPr>
              <a:t>Your school counselor</a:t>
            </a:r>
          </a:p>
          <a:p>
            <a:pPr marL="342900" indent="-342900">
              <a:spcAft>
                <a:spcPts val="600"/>
              </a:spcAft>
              <a:buClr>
                <a:schemeClr val="accent5"/>
              </a:buClr>
              <a:buFont typeface="Arial" panose="020B0604020202020204" pitchFamily="34" charset="0"/>
              <a:buChar char="•"/>
            </a:pPr>
            <a:r>
              <a:rPr lang="en-US" sz="2400">
                <a:latin typeface="Franklin Gothic Book"/>
              </a:rPr>
              <a:t>A Family Welcome Center | </a:t>
            </a:r>
            <a:r>
              <a:rPr lang="en-US" sz="2400" b="1">
                <a:solidFill>
                  <a:schemeClr val="accent5">
                    <a:lumMod val="75000"/>
                  </a:schemeClr>
                </a:solidFill>
                <a:latin typeface="Franklin Gothic Book"/>
              </a:rPr>
              <a:t>schools.nyc.gov/</a:t>
            </a:r>
            <a:r>
              <a:rPr lang="en-US" sz="2400" b="1" err="1">
                <a:solidFill>
                  <a:schemeClr val="accent5">
                    <a:lumMod val="75000"/>
                  </a:schemeClr>
                </a:solidFill>
                <a:latin typeface="Franklin Gothic Book"/>
              </a:rPr>
              <a:t>WelcomeCenters</a:t>
            </a:r>
            <a:endParaRPr lang="en-US" sz="2400" b="1">
              <a:solidFill>
                <a:schemeClr val="accent5">
                  <a:lumMod val="75000"/>
                </a:schemeClr>
              </a:solidFill>
              <a:latin typeface="Franklin Gothic Book"/>
            </a:endParaRPr>
          </a:p>
          <a:p>
            <a:pPr marL="342900" indent="-342900">
              <a:spcAft>
                <a:spcPts val="600"/>
              </a:spcAft>
              <a:buClr>
                <a:schemeClr val="accent5"/>
              </a:buClr>
              <a:buFont typeface="Arial" panose="020B0604020202020204" pitchFamily="34" charset="0"/>
              <a:buChar char="•"/>
            </a:pPr>
            <a:r>
              <a:rPr lang="en-US" sz="2400">
                <a:latin typeface="Franklin Gothic Book"/>
                <a:cs typeface="Arial"/>
              </a:rPr>
              <a:t>Office of Student Enrollment | </a:t>
            </a:r>
            <a:r>
              <a:rPr lang="en-US" sz="2400" b="1">
                <a:solidFill>
                  <a:schemeClr val="accent5">
                    <a:lumMod val="75000"/>
                  </a:schemeClr>
                </a:solidFill>
                <a:latin typeface="Franklin Gothic Book"/>
                <a:cs typeface="Arial"/>
              </a:rPr>
              <a:t>718-935-2009</a:t>
            </a:r>
            <a:r>
              <a:rPr lang="en-US" sz="2400">
                <a:solidFill>
                  <a:srgbClr val="000000"/>
                </a:solidFill>
                <a:ea typeface="+mn-lt"/>
                <a:cs typeface="+mn-lt"/>
              </a:rPr>
              <a:t>| </a:t>
            </a:r>
            <a:r>
              <a:rPr lang="en-US" sz="2400" b="1">
                <a:solidFill>
                  <a:schemeClr val="accent5">
                    <a:lumMod val="75000"/>
                  </a:schemeClr>
                </a:solidFill>
                <a:ea typeface="+mn-lt"/>
                <a:cs typeface="+mn-lt"/>
              </a:rPr>
              <a:t>MSenrollment@schools.nyc.gov</a:t>
            </a:r>
          </a:p>
        </p:txBody>
      </p:sp>
      <p:sp>
        <p:nvSpPr>
          <p:cNvPr id="13" name="Title 1"/>
          <p:cNvSpPr txBox="1">
            <a:spLocks/>
          </p:cNvSpPr>
          <p:nvPr/>
        </p:nvSpPr>
        <p:spPr>
          <a:xfrm>
            <a:off x="167921" y="1201841"/>
            <a:ext cx="11220936" cy="492363"/>
          </a:xfrm>
          <a:prstGeom prst="roundRect">
            <a:avLst/>
          </a:prstGeom>
          <a:solidFill>
            <a:srgbClr val="002060"/>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buClr>
                <a:schemeClr val="tx1">
                  <a:lumMod val="65000"/>
                  <a:lumOff val="35000"/>
                </a:schemeClr>
              </a:buClr>
            </a:pPr>
            <a:r>
              <a:rPr lang="en-US" sz="2800">
                <a:solidFill>
                  <a:schemeClr val="bg1"/>
                </a:solidFill>
                <a:latin typeface="Franklin Gothic Book" panose="020B0503020102020204" pitchFamily="34" charset="0"/>
                <a:cs typeface="Arial" panose="020B0604020202020204" pitchFamily="34" charset="0"/>
              </a:rPr>
              <a:t>Learn more</a:t>
            </a:r>
          </a:p>
        </p:txBody>
      </p:sp>
      <p:sp>
        <p:nvSpPr>
          <p:cNvPr id="15" name="Slide Number Placeholder 2">
            <a:extLst>
              <a:ext uri="{FF2B5EF4-FFF2-40B4-BE49-F238E27FC236}">
                <a16:creationId xmlns:a16="http://schemas.microsoft.com/office/drawing/2014/main" id="{CBD291AE-957C-7726-7D22-2636FE8AA09C}"/>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14</a:t>
            </a:fld>
            <a:endParaRPr lang="en-US" sz="1400" b="1">
              <a:solidFill>
                <a:srgbClr val="002060"/>
              </a:solidFill>
              <a:cs typeface="Calibri" panose="020F0502020204030204"/>
            </a:endParaRPr>
          </a:p>
        </p:txBody>
      </p:sp>
      <p:pic>
        <p:nvPicPr>
          <p:cNvPr id="3" name="Picture 2" descr="A logo of a city&#10;&#10;AI-generated content may be incorrect.">
            <a:extLst>
              <a:ext uri="{FF2B5EF4-FFF2-40B4-BE49-F238E27FC236}">
                <a16:creationId xmlns:a16="http://schemas.microsoft.com/office/drawing/2014/main" id="{888065A5-570E-61FD-3117-3A0952493581}"/>
              </a:ext>
            </a:extLst>
          </p:cNvPr>
          <p:cNvPicPr>
            <a:picLocks noChangeAspect="1"/>
          </p:cNvPicPr>
          <p:nvPr/>
        </p:nvPicPr>
        <p:blipFill>
          <a:blip r:embed="rId3"/>
          <a:stretch>
            <a:fillRect/>
          </a:stretch>
        </p:blipFill>
        <p:spPr>
          <a:xfrm>
            <a:off x="8853240" y="145594"/>
            <a:ext cx="3203029" cy="607942"/>
          </a:xfrm>
          <a:prstGeom prst="rect">
            <a:avLst/>
          </a:prstGeom>
        </p:spPr>
      </p:pic>
    </p:spTree>
    <p:extLst>
      <p:ext uri="{BB962C8B-B14F-4D97-AF65-F5344CB8AC3E}">
        <p14:creationId xmlns:p14="http://schemas.microsoft.com/office/powerpoint/2010/main" val="4167293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A827CA-5FD0-FEEC-55FA-B42A657FD37F}"/>
              </a:ext>
            </a:extLst>
          </p:cNvPr>
          <p:cNvSpPr/>
          <p:nvPr/>
        </p:nvSpPr>
        <p:spPr>
          <a:xfrm>
            <a:off x="6337853" y="2452900"/>
            <a:ext cx="5854147" cy="28032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itle 14">
            <a:extLst>
              <a:ext uri="{FF2B5EF4-FFF2-40B4-BE49-F238E27FC236}">
                <a16:creationId xmlns:a16="http://schemas.microsoft.com/office/drawing/2014/main" id="{10A37677-E174-A34B-BFAD-84212B239257}"/>
              </a:ext>
            </a:extLst>
          </p:cNvPr>
          <p:cNvSpPr txBox="1">
            <a:spLocks/>
          </p:cNvSpPr>
          <p:nvPr/>
        </p:nvSpPr>
        <p:spPr>
          <a:xfrm>
            <a:off x="6890320" y="2899711"/>
            <a:ext cx="4842280" cy="1479158"/>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7200">
                <a:solidFill>
                  <a:schemeClr val="bg1"/>
                </a:solidFill>
                <a:latin typeface="Arial"/>
                <a:cs typeface="Arial"/>
              </a:rPr>
              <a:t>Questions?</a:t>
            </a:r>
            <a:endParaRPr lang="en-US" sz="7200">
              <a:solidFill>
                <a:schemeClr val="bg1"/>
              </a:solidFill>
            </a:endParaRPr>
          </a:p>
        </p:txBody>
      </p:sp>
      <p:sp>
        <p:nvSpPr>
          <p:cNvPr id="9" name="Rectangle 8">
            <a:extLst>
              <a:ext uri="{FF2B5EF4-FFF2-40B4-BE49-F238E27FC236}">
                <a16:creationId xmlns:a16="http://schemas.microsoft.com/office/drawing/2014/main" id="{8C835DE7-D863-6AFA-D058-DE4B56543F44}"/>
              </a:ext>
            </a:extLst>
          </p:cNvPr>
          <p:cNvSpPr/>
          <p:nvPr/>
        </p:nvSpPr>
        <p:spPr>
          <a:xfrm>
            <a:off x="0" y="-40105"/>
            <a:ext cx="12178632" cy="108233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 Sans MT"/>
            </a:endParaRPr>
          </a:p>
        </p:txBody>
      </p:sp>
      <p:pic>
        <p:nvPicPr>
          <p:cNvPr id="10" name="Picture 9" descr="A cartoon of a rocket and pencils flying around the earth&#10;&#10;Description automatically generated">
            <a:extLst>
              <a:ext uri="{FF2B5EF4-FFF2-40B4-BE49-F238E27FC236}">
                <a16:creationId xmlns:a16="http://schemas.microsoft.com/office/drawing/2014/main" id="{576FAA80-AFA4-C62D-E0CF-94FA193764D3}"/>
              </a:ext>
            </a:extLst>
          </p:cNvPr>
          <p:cNvPicPr>
            <a:picLocks noChangeAspect="1"/>
          </p:cNvPicPr>
          <p:nvPr/>
        </p:nvPicPr>
        <p:blipFill>
          <a:blip r:embed="rId3"/>
          <a:stretch>
            <a:fillRect/>
          </a:stretch>
        </p:blipFill>
        <p:spPr>
          <a:xfrm flipH="1">
            <a:off x="2381" y="890337"/>
            <a:ext cx="6810835" cy="5992017"/>
          </a:xfrm>
          <a:prstGeom prst="rect">
            <a:avLst/>
          </a:prstGeom>
          <a:effectLst/>
        </p:spPr>
      </p:pic>
      <p:sp>
        <p:nvSpPr>
          <p:cNvPr id="14" name="Slide Number Placeholder 2">
            <a:extLst>
              <a:ext uri="{FF2B5EF4-FFF2-40B4-BE49-F238E27FC236}">
                <a16:creationId xmlns:a16="http://schemas.microsoft.com/office/drawing/2014/main" id="{8E1D1F84-DC25-47A3-E124-F8ECF038B5A8}"/>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15</a:t>
            </a:fld>
            <a:endParaRPr lang="en-US" sz="1400" b="1">
              <a:solidFill>
                <a:srgbClr val="002060"/>
              </a:solidFill>
              <a:cs typeface="Calibri" panose="020F0502020204030204"/>
            </a:endParaRPr>
          </a:p>
        </p:txBody>
      </p:sp>
      <p:sp>
        <p:nvSpPr>
          <p:cNvPr id="4" name="Subtitle 2">
            <a:extLst>
              <a:ext uri="{FF2B5EF4-FFF2-40B4-BE49-F238E27FC236}">
                <a16:creationId xmlns:a16="http://schemas.microsoft.com/office/drawing/2014/main" id="{DEE2EAFB-56A9-D32A-C330-588387C3624D}"/>
              </a:ext>
            </a:extLst>
          </p:cNvPr>
          <p:cNvSpPr txBox="1">
            <a:spLocks/>
          </p:cNvSpPr>
          <p:nvPr/>
        </p:nvSpPr>
        <p:spPr>
          <a:xfrm>
            <a:off x="117397" y="36517"/>
            <a:ext cx="12065619" cy="92695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4000">
                <a:solidFill>
                  <a:schemeClr val="bg1"/>
                </a:solidFill>
                <a:latin typeface="Gill Sans MT"/>
              </a:rPr>
              <a:t>Thank you for joining us today!</a:t>
            </a:r>
            <a:endParaRPr lang="en-US"/>
          </a:p>
        </p:txBody>
      </p:sp>
      <p:pic>
        <p:nvPicPr>
          <p:cNvPr id="5" name="Picture 4" descr="A logo of a city&#10;&#10;AI-generated content may be incorrect.">
            <a:extLst>
              <a:ext uri="{FF2B5EF4-FFF2-40B4-BE49-F238E27FC236}">
                <a16:creationId xmlns:a16="http://schemas.microsoft.com/office/drawing/2014/main" id="{2CCDE7D8-B814-CD8C-E9D2-4401899F0D6A}"/>
              </a:ext>
            </a:extLst>
          </p:cNvPr>
          <p:cNvPicPr>
            <a:picLocks noChangeAspect="1"/>
          </p:cNvPicPr>
          <p:nvPr/>
        </p:nvPicPr>
        <p:blipFill>
          <a:blip r:embed="rId4"/>
          <a:stretch>
            <a:fillRect/>
          </a:stretch>
        </p:blipFill>
        <p:spPr>
          <a:xfrm>
            <a:off x="8619326" y="170837"/>
            <a:ext cx="3455277" cy="655820"/>
          </a:xfrm>
          <a:prstGeom prst="rect">
            <a:avLst/>
          </a:prstGeom>
        </p:spPr>
      </p:pic>
    </p:spTree>
    <p:extLst>
      <p:ext uri="{BB962C8B-B14F-4D97-AF65-F5344CB8AC3E}">
        <p14:creationId xmlns:p14="http://schemas.microsoft.com/office/powerpoint/2010/main" val="41827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6" name="Shape"/>
          <p:cNvSpPr/>
          <p:nvPr/>
        </p:nvSpPr>
        <p:spPr>
          <a:xfrm>
            <a:off x="877004" y="5088110"/>
            <a:ext cx="10437992" cy="246891"/>
          </a:xfrm>
          <a:custGeom>
            <a:avLst/>
            <a:gdLst/>
            <a:ahLst/>
            <a:cxnLst>
              <a:cxn ang="0">
                <a:pos x="wd2" y="hd2"/>
              </a:cxn>
              <a:cxn ang="5400000">
                <a:pos x="wd2" y="hd2"/>
              </a:cxn>
              <a:cxn ang="10800000">
                <a:pos x="wd2" y="hd2"/>
              </a:cxn>
              <a:cxn ang="16200000">
                <a:pos x="wd2" y="hd2"/>
              </a:cxn>
            </a:cxnLst>
            <a:rect l="0" t="0" r="r" b="b"/>
            <a:pathLst>
              <a:path w="21594" h="21347" extrusionOk="0">
                <a:moveTo>
                  <a:pt x="21191" y="0"/>
                </a:moveTo>
                <a:cubicBezTo>
                  <a:pt x="21174" y="-4"/>
                  <a:pt x="21157" y="166"/>
                  <a:pt x="21142" y="525"/>
                </a:cubicBezTo>
                <a:cubicBezTo>
                  <a:pt x="21110" y="1281"/>
                  <a:pt x="21090" y="2709"/>
                  <a:pt x="21091" y="4239"/>
                </a:cubicBezTo>
                <a:lnTo>
                  <a:pt x="21091" y="6281"/>
                </a:lnTo>
                <a:lnTo>
                  <a:pt x="161" y="6281"/>
                </a:lnTo>
                <a:cubicBezTo>
                  <a:pt x="138" y="6281"/>
                  <a:pt x="120" y="6268"/>
                  <a:pt x="105" y="6300"/>
                </a:cubicBezTo>
                <a:cubicBezTo>
                  <a:pt x="90" y="6333"/>
                  <a:pt x="79" y="6401"/>
                  <a:pt x="69" y="6534"/>
                </a:cubicBezTo>
                <a:cubicBezTo>
                  <a:pt x="40" y="6979"/>
                  <a:pt x="17" y="7946"/>
                  <a:pt x="7" y="9159"/>
                </a:cubicBezTo>
                <a:cubicBezTo>
                  <a:pt x="2" y="9638"/>
                  <a:pt x="0" y="10145"/>
                  <a:pt x="0" y="10656"/>
                </a:cubicBezTo>
                <a:cubicBezTo>
                  <a:pt x="0" y="11175"/>
                  <a:pt x="3" y="11689"/>
                  <a:pt x="7" y="12173"/>
                </a:cubicBezTo>
                <a:cubicBezTo>
                  <a:pt x="18" y="13388"/>
                  <a:pt x="41" y="14354"/>
                  <a:pt x="70" y="14798"/>
                </a:cubicBezTo>
                <a:cubicBezTo>
                  <a:pt x="79" y="14931"/>
                  <a:pt x="90" y="14999"/>
                  <a:pt x="105" y="15031"/>
                </a:cubicBezTo>
                <a:cubicBezTo>
                  <a:pt x="120" y="15064"/>
                  <a:pt x="138" y="15070"/>
                  <a:pt x="161" y="15070"/>
                </a:cubicBezTo>
                <a:lnTo>
                  <a:pt x="21091" y="15070"/>
                </a:lnTo>
                <a:lnTo>
                  <a:pt x="21091" y="17462"/>
                </a:lnTo>
                <a:cubicBezTo>
                  <a:pt x="21092" y="18695"/>
                  <a:pt x="21106" y="19865"/>
                  <a:pt x="21130" y="20593"/>
                </a:cubicBezTo>
                <a:cubicBezTo>
                  <a:pt x="21160" y="21497"/>
                  <a:pt x="21200" y="21596"/>
                  <a:pt x="21232" y="20846"/>
                </a:cubicBezTo>
                <a:lnTo>
                  <a:pt x="21534" y="14584"/>
                </a:lnTo>
                <a:cubicBezTo>
                  <a:pt x="21576" y="13744"/>
                  <a:pt x="21600" y="11853"/>
                  <a:pt x="21593" y="9937"/>
                </a:cubicBezTo>
                <a:cubicBezTo>
                  <a:pt x="21590" y="9212"/>
                  <a:pt x="21582" y="8547"/>
                  <a:pt x="21571" y="7992"/>
                </a:cubicBezTo>
                <a:cubicBezTo>
                  <a:pt x="21560" y="7434"/>
                  <a:pt x="21547" y="6973"/>
                  <a:pt x="21531" y="6689"/>
                </a:cubicBezTo>
                <a:lnTo>
                  <a:pt x="21239" y="564"/>
                </a:lnTo>
                <a:cubicBezTo>
                  <a:pt x="21224" y="196"/>
                  <a:pt x="21207" y="4"/>
                  <a:pt x="21191" y="0"/>
                </a:cubicBezTo>
                <a:close/>
              </a:path>
            </a:pathLst>
          </a:custGeom>
          <a:solidFill>
            <a:srgbClr val="80B34D"/>
          </a:solidFill>
          <a:ln w="12700">
            <a:noFill/>
            <a:miter lim="400000"/>
          </a:ln>
        </p:spPr>
        <p:txBody>
          <a:bodyPr lIns="25400" tIns="25400" rIns="25400" bIns="25400" anchor="ctr"/>
          <a:lstStyle/>
          <a:p>
            <a:pPr>
              <a:defRPr sz="3200" b="0">
                <a:solidFill>
                  <a:srgbClr val="FFFFFF"/>
                </a:solidFill>
                <a:latin typeface="+mn-lt"/>
                <a:ea typeface="+mn-ea"/>
                <a:cs typeface="+mn-cs"/>
                <a:sym typeface="Helvetica Neue Medium"/>
              </a:defRPr>
            </a:pPr>
            <a:endParaRPr sz="1600">
              <a:latin typeface="Arial Black" panose="020B0604020202020204" pitchFamily="34" charset="0"/>
              <a:cs typeface="Arial Black" panose="020B0604020202020204" pitchFamily="34" charset="0"/>
            </a:endParaRPr>
          </a:p>
        </p:txBody>
      </p:sp>
      <p:grpSp>
        <p:nvGrpSpPr>
          <p:cNvPr id="5" name="Group 4">
            <a:extLst>
              <a:ext uri="{FF2B5EF4-FFF2-40B4-BE49-F238E27FC236}">
                <a16:creationId xmlns:a16="http://schemas.microsoft.com/office/drawing/2014/main" id="{C104AD60-A705-F742-94D7-B5A424BE315D}"/>
              </a:ext>
            </a:extLst>
          </p:cNvPr>
          <p:cNvGrpSpPr/>
          <p:nvPr/>
        </p:nvGrpSpPr>
        <p:grpSpPr>
          <a:xfrm>
            <a:off x="8703544" y="1923912"/>
            <a:ext cx="2217137" cy="3168384"/>
            <a:chOff x="17407087" y="4666974"/>
            <a:chExt cx="4434273" cy="6336767"/>
          </a:xfrm>
        </p:grpSpPr>
        <p:sp>
          <p:nvSpPr>
            <p:cNvPr id="2100" name="Circle"/>
            <p:cNvSpPr/>
            <p:nvPr/>
          </p:nvSpPr>
          <p:spPr>
            <a:xfrm>
              <a:off x="17407087" y="4666974"/>
              <a:ext cx="4434273" cy="4434272"/>
            </a:xfrm>
            <a:prstGeom prst="rect">
              <a:avLst/>
            </a:prstGeom>
            <a:solidFill>
              <a:srgbClr val="7030A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Arial Black" panose="020B0604020202020204" pitchFamily="34" charset="0"/>
                <a:cs typeface="Arial Black" panose="020B0604020202020204" pitchFamily="34" charset="0"/>
              </a:endParaRPr>
            </a:p>
          </p:txBody>
        </p:sp>
        <p:sp>
          <p:nvSpPr>
            <p:cNvPr id="2132" name="Line"/>
            <p:cNvSpPr/>
            <p:nvPr/>
          </p:nvSpPr>
          <p:spPr>
            <a:xfrm>
              <a:off x="19621688" y="9161688"/>
              <a:ext cx="0" cy="1842053"/>
            </a:xfrm>
            <a:prstGeom prst="rect">
              <a:avLst/>
            </a:prstGeom>
            <a:noFill/>
            <a:ln w="25400" cap="flat">
              <a:solidFill>
                <a:schemeClr val="accent2"/>
              </a:solidFill>
              <a:custDash>
                <a:ds d="200000" sp="200000"/>
              </a:custDash>
              <a:miter lim="400000"/>
            </a:ln>
            <a:effectLst/>
          </p:spPr>
          <p:txBody>
            <a:bodyPr wrap="square" lIns="25400" tIns="25400" rIns="25400" bIns="25400" numCol="1" anchor="ctr">
              <a:noAutofit/>
            </a:bodyPr>
            <a:lstStyle/>
            <a:p>
              <a:endParaRPr sz="900">
                <a:latin typeface="Arial" panose="020B0604020202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EFC0014E-5C1B-EB4B-B268-5D29B61846E7}"/>
              </a:ext>
            </a:extLst>
          </p:cNvPr>
          <p:cNvGrpSpPr/>
          <p:nvPr/>
        </p:nvGrpSpPr>
        <p:grpSpPr>
          <a:xfrm>
            <a:off x="6226136" y="1923912"/>
            <a:ext cx="2217137" cy="3168384"/>
            <a:chOff x="12452272" y="4666974"/>
            <a:chExt cx="4434273" cy="6336768"/>
          </a:xfrm>
        </p:grpSpPr>
        <p:sp>
          <p:nvSpPr>
            <p:cNvPr id="2099" name="Circle"/>
            <p:cNvSpPr/>
            <p:nvPr/>
          </p:nvSpPr>
          <p:spPr>
            <a:xfrm>
              <a:off x="12452272" y="4666974"/>
              <a:ext cx="4434273" cy="4434272"/>
            </a:xfrm>
            <a:prstGeom prst="rect">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Arial Black" panose="020B0604020202020204" pitchFamily="34" charset="0"/>
                <a:cs typeface="Arial Black" panose="020B0604020202020204" pitchFamily="34" charset="0"/>
              </a:endParaRPr>
            </a:p>
          </p:txBody>
        </p:sp>
        <p:sp>
          <p:nvSpPr>
            <p:cNvPr id="2127" name="Line"/>
            <p:cNvSpPr/>
            <p:nvPr/>
          </p:nvSpPr>
          <p:spPr>
            <a:xfrm>
              <a:off x="14675711" y="9161688"/>
              <a:ext cx="0" cy="1842054"/>
            </a:xfrm>
            <a:prstGeom prst="rect">
              <a:avLst/>
            </a:prstGeom>
            <a:noFill/>
            <a:ln w="25400" cap="flat">
              <a:solidFill>
                <a:schemeClr val="accent2"/>
              </a:solidFill>
              <a:custDash>
                <a:ds d="200000" sp="200000"/>
              </a:custDash>
              <a:miter lim="400000"/>
            </a:ln>
            <a:effectLst/>
          </p:spPr>
          <p:txBody>
            <a:bodyPr wrap="square" lIns="25400" tIns="25400" rIns="25400" bIns="25400" numCol="1" anchor="ctr">
              <a:noAutofit/>
            </a:bodyPr>
            <a:lstStyle/>
            <a:p>
              <a:endParaRPr sz="900">
                <a:latin typeface="Arial" panose="020B060402020202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E0F7F25C-06D4-AF4D-97DC-30FBD246B22E}"/>
              </a:ext>
            </a:extLst>
          </p:cNvPr>
          <p:cNvGrpSpPr/>
          <p:nvPr/>
        </p:nvGrpSpPr>
        <p:grpSpPr>
          <a:xfrm>
            <a:off x="1271320" y="1923912"/>
            <a:ext cx="2217136" cy="3412806"/>
            <a:chOff x="2542639" y="4666974"/>
            <a:chExt cx="4434272" cy="6825612"/>
          </a:xfrm>
        </p:grpSpPr>
        <p:sp>
          <p:nvSpPr>
            <p:cNvPr id="2097" name="Circle"/>
            <p:cNvSpPr/>
            <p:nvPr/>
          </p:nvSpPr>
          <p:spPr>
            <a:xfrm>
              <a:off x="2542639" y="4666974"/>
              <a:ext cx="4434272" cy="4434272"/>
            </a:xfrm>
            <a:prstGeom prst="rect">
              <a:avLst/>
            </a:prstGeom>
            <a:solidFill>
              <a:schemeClr val="accent1">
                <a:lumMod val="7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400" b="1">
                <a:latin typeface="Helvetica Neue Medium"/>
                <a:cs typeface="Arial Black" panose="020B0604020202020204" pitchFamily="34" charset="0"/>
              </a:endParaRPr>
            </a:p>
          </p:txBody>
        </p:sp>
        <p:sp>
          <p:nvSpPr>
            <p:cNvPr id="2118" name="Circle"/>
            <p:cNvSpPr/>
            <p:nvPr/>
          </p:nvSpPr>
          <p:spPr>
            <a:xfrm>
              <a:off x="4486467" y="11011488"/>
              <a:ext cx="532094" cy="481098"/>
            </a:xfrm>
            <a:prstGeom prst="ellipse">
              <a:avLst/>
            </a:prstGeom>
            <a:solidFill>
              <a:schemeClr val="accent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400" b="1">
                <a:latin typeface="Helvetica Neue Medium"/>
                <a:cs typeface="Arial Black" panose="020B0604020202020204" pitchFamily="34" charset="0"/>
              </a:endParaRPr>
            </a:p>
          </p:txBody>
        </p:sp>
      </p:grpSp>
      <p:grpSp>
        <p:nvGrpSpPr>
          <p:cNvPr id="3" name="Group 2">
            <a:extLst>
              <a:ext uri="{FF2B5EF4-FFF2-40B4-BE49-F238E27FC236}">
                <a16:creationId xmlns:a16="http://schemas.microsoft.com/office/drawing/2014/main" id="{4E7AA7DA-D22E-0F48-BD46-4823B6DDB9FF}"/>
              </a:ext>
            </a:extLst>
          </p:cNvPr>
          <p:cNvGrpSpPr/>
          <p:nvPr/>
        </p:nvGrpSpPr>
        <p:grpSpPr>
          <a:xfrm>
            <a:off x="3748728" y="1923912"/>
            <a:ext cx="2217137" cy="3168384"/>
            <a:chOff x="7497455" y="4666974"/>
            <a:chExt cx="4434273" cy="6336767"/>
          </a:xfrm>
        </p:grpSpPr>
        <p:sp>
          <p:nvSpPr>
            <p:cNvPr id="2098" name="Circle"/>
            <p:cNvSpPr/>
            <p:nvPr/>
          </p:nvSpPr>
          <p:spPr>
            <a:xfrm>
              <a:off x="7497455" y="4666974"/>
              <a:ext cx="4434273" cy="4434272"/>
            </a:xfrm>
            <a:prstGeom prst="rect">
              <a:avLst/>
            </a:prstGeom>
            <a:solidFill>
              <a:schemeClr val="accent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Arial Black" panose="020B0604020202020204" pitchFamily="34" charset="0"/>
                <a:cs typeface="Arial Black" panose="020B0604020202020204" pitchFamily="34" charset="0"/>
              </a:endParaRPr>
            </a:p>
          </p:txBody>
        </p:sp>
        <p:sp>
          <p:nvSpPr>
            <p:cNvPr id="2122" name="Line"/>
            <p:cNvSpPr/>
            <p:nvPr/>
          </p:nvSpPr>
          <p:spPr>
            <a:xfrm>
              <a:off x="9711670" y="9161688"/>
              <a:ext cx="0" cy="1842053"/>
            </a:xfrm>
            <a:prstGeom prst="rect">
              <a:avLst/>
            </a:prstGeom>
            <a:noFill/>
            <a:ln w="25400" cap="flat">
              <a:solidFill>
                <a:schemeClr val="accent2"/>
              </a:solidFill>
              <a:custDash>
                <a:ds d="200000" sp="200000"/>
              </a:custDash>
              <a:miter lim="400000"/>
            </a:ln>
            <a:effectLst/>
          </p:spPr>
          <p:txBody>
            <a:bodyPr wrap="square" lIns="25400" tIns="25400" rIns="25400" bIns="25400" numCol="1" anchor="ctr">
              <a:noAutofit/>
            </a:bodyPr>
            <a:lstStyle/>
            <a:p>
              <a:endParaRPr sz="900">
                <a:latin typeface="Arial" panose="020B0604020202020204" pitchFamily="34" charset="0"/>
                <a:cs typeface="Arial" panose="020B0604020202020204" pitchFamily="34" charset="0"/>
              </a:endParaRPr>
            </a:p>
          </p:txBody>
        </p:sp>
      </p:grpSp>
      <p:sp>
        <p:nvSpPr>
          <p:cNvPr id="40" name="January"/>
          <p:cNvSpPr txBox="1"/>
          <p:nvPr/>
        </p:nvSpPr>
        <p:spPr>
          <a:xfrm>
            <a:off x="3916890" y="5470836"/>
            <a:ext cx="1763249" cy="6052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defTabSz="457200">
              <a:defRPr sz="2800" b="0">
                <a:solidFill>
                  <a:srgbClr val="242423"/>
                </a:solidFill>
                <a:latin typeface="Montserrat Bold"/>
                <a:ea typeface="Montserrat Bold"/>
                <a:cs typeface="Montserrat Bold"/>
                <a:sym typeface="Montserrat Bold"/>
              </a:defRPr>
            </a:lvl1pPr>
          </a:lstStyle>
          <a:p>
            <a:pPr algn="ctr"/>
            <a:r>
              <a:rPr lang="en-US" sz="1800" b="1">
                <a:solidFill>
                  <a:srgbClr val="002060"/>
                </a:solidFill>
                <a:latin typeface="Calibri Light"/>
                <a:ea typeface="Helvetica Neue Medium" panose="02000503000000020004" pitchFamily="2" charset="0"/>
                <a:cs typeface="Calibri Light"/>
              </a:rPr>
              <a:t>October 15 -  December 12</a:t>
            </a:r>
          </a:p>
        </p:txBody>
      </p:sp>
      <p:sp>
        <p:nvSpPr>
          <p:cNvPr id="41" name="January"/>
          <p:cNvSpPr txBox="1"/>
          <p:nvPr/>
        </p:nvSpPr>
        <p:spPr>
          <a:xfrm>
            <a:off x="6506105" y="5469439"/>
            <a:ext cx="1763249" cy="3282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defTabSz="457200">
              <a:defRPr sz="2800" b="0">
                <a:solidFill>
                  <a:srgbClr val="242423"/>
                </a:solidFill>
                <a:latin typeface="Montserrat Bold"/>
                <a:ea typeface="Montserrat Bold"/>
                <a:cs typeface="Montserrat Bold"/>
                <a:sym typeface="Montserrat Bold"/>
              </a:defRPr>
            </a:lvl1pPr>
          </a:lstStyle>
          <a:p>
            <a:pPr algn="ctr"/>
            <a:r>
              <a:rPr lang="en-US" sz="1800" b="1">
                <a:solidFill>
                  <a:srgbClr val="002060"/>
                </a:solidFill>
                <a:latin typeface="Calibri Light"/>
                <a:ea typeface="Helvetica Neue Medium" panose="02000503000000020004" pitchFamily="2" charset="0"/>
                <a:cs typeface="Calibri Light"/>
              </a:rPr>
              <a:t>April 15, 2026</a:t>
            </a:r>
          </a:p>
        </p:txBody>
      </p:sp>
      <p:sp>
        <p:nvSpPr>
          <p:cNvPr id="42" name="January"/>
          <p:cNvSpPr txBox="1"/>
          <p:nvPr/>
        </p:nvSpPr>
        <p:spPr>
          <a:xfrm>
            <a:off x="8731431" y="5469439"/>
            <a:ext cx="2158827" cy="3282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defTabSz="457200">
              <a:defRPr sz="2800" b="0">
                <a:solidFill>
                  <a:srgbClr val="242423"/>
                </a:solidFill>
                <a:latin typeface="Montserrat Bold"/>
                <a:ea typeface="Montserrat Bold"/>
                <a:cs typeface="Montserrat Bold"/>
                <a:sym typeface="Montserrat Bold"/>
              </a:defRPr>
            </a:lvl1pPr>
          </a:lstStyle>
          <a:p>
            <a:pPr algn="ctr"/>
            <a:r>
              <a:rPr lang="en-US" sz="1800" b="1">
                <a:solidFill>
                  <a:srgbClr val="002060"/>
                </a:solidFill>
                <a:latin typeface="Calibri Light"/>
                <a:ea typeface="Helvetica Neue Medium" panose="02000503000000020004" pitchFamily="2" charset="0"/>
                <a:cs typeface="Calibri Light"/>
              </a:rPr>
              <a:t>September 2026</a:t>
            </a:r>
          </a:p>
        </p:txBody>
      </p:sp>
      <p:sp>
        <p:nvSpPr>
          <p:cNvPr id="44" name="Google Shape;190;p6">
            <a:extLst>
              <a:ext uri="{FF2B5EF4-FFF2-40B4-BE49-F238E27FC236}">
                <a16:creationId xmlns:a16="http://schemas.microsoft.com/office/drawing/2014/main" id="{597B5534-9BB3-6B45-90A4-104C9425A16F}"/>
              </a:ext>
            </a:extLst>
          </p:cNvPr>
          <p:cNvSpPr txBox="1"/>
          <p:nvPr/>
        </p:nvSpPr>
        <p:spPr>
          <a:xfrm>
            <a:off x="376276" y="315449"/>
            <a:ext cx="11130455" cy="79597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Gill Sans"/>
              <a:buNone/>
            </a:pPr>
            <a:r>
              <a:rPr lang="en-US" sz="4500" b="1">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Gill Sans"/>
              </a:rPr>
              <a:t>2021-2022</a:t>
            </a:r>
            <a:r>
              <a:rPr lang="en-US" sz="4500"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sym typeface="Calibri"/>
              </a:rPr>
              <a:t> </a:t>
            </a:r>
            <a:r>
              <a:rPr lang="en-US" sz="4500" b="1">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Calibri"/>
              </a:rPr>
              <a:t>MS</a:t>
            </a:r>
            <a:r>
              <a:rPr lang="en-US" sz="4500"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sym typeface="Calibri"/>
              </a:rPr>
              <a:t> </a:t>
            </a:r>
            <a:r>
              <a:rPr lang="en-US" sz="4500" b="1">
                <a:solidFill>
                  <a:schemeClr val="lt1"/>
                </a:solidFill>
                <a:latin typeface="Helvetica Neue" panose="02000503000000020004" pitchFamily="2" charset="0"/>
                <a:ea typeface="Helvetica Neue" panose="02000503000000020004" pitchFamily="2" charset="0"/>
                <a:cs typeface="Helvetica Neue" panose="02000503000000020004" pitchFamily="2" charset="0"/>
                <a:sym typeface="Gill Sans"/>
              </a:rPr>
              <a:t>Admissions Timeline</a:t>
            </a:r>
            <a:endParaRPr sz="4500" b="1">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5" name="Text Box 3">
            <a:extLst>
              <a:ext uri="{FF2B5EF4-FFF2-40B4-BE49-F238E27FC236}">
                <a16:creationId xmlns:a16="http://schemas.microsoft.com/office/drawing/2014/main" id="{0A5E0AA3-EC47-8147-8E55-973EDE684915}"/>
              </a:ext>
            </a:extLst>
          </p:cNvPr>
          <p:cNvSpPr txBox="1">
            <a:spLocks/>
          </p:cNvSpPr>
          <p:nvPr/>
        </p:nvSpPr>
        <p:spPr bwMode="auto">
          <a:xfrm>
            <a:off x="1583186" y="3106124"/>
            <a:ext cx="1648609" cy="5209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t"/>
          <a:lstStyle/>
          <a:p>
            <a:pPr algn="ctr">
              <a:lnSpc>
                <a:spcPct val="120000"/>
              </a:lnSpc>
              <a:defRPr/>
            </a:pPr>
            <a:r>
              <a:rPr lang="en-US" altLang="x-none" dirty="0">
                <a:solidFill>
                  <a:schemeClr val="bg1"/>
                </a:solidFill>
                <a:latin typeface="Helvetica Neue"/>
                <a:sym typeface="Poppins Medium" charset="0"/>
              </a:rPr>
              <a:t>Account Creation Letters</a:t>
            </a:r>
            <a:endParaRPr lang="en-US" dirty="0">
              <a:solidFill>
                <a:schemeClr val="bg1"/>
              </a:solidFill>
            </a:endParaRPr>
          </a:p>
        </p:txBody>
      </p:sp>
      <p:sp>
        <p:nvSpPr>
          <p:cNvPr id="46" name="Text Box 3">
            <a:extLst>
              <a:ext uri="{FF2B5EF4-FFF2-40B4-BE49-F238E27FC236}">
                <a16:creationId xmlns:a16="http://schemas.microsoft.com/office/drawing/2014/main" id="{0A5E0AA3-EC47-8147-8E55-973EDE684915}"/>
              </a:ext>
            </a:extLst>
          </p:cNvPr>
          <p:cNvSpPr txBox="1">
            <a:spLocks/>
          </p:cNvSpPr>
          <p:nvPr/>
        </p:nvSpPr>
        <p:spPr bwMode="auto">
          <a:xfrm>
            <a:off x="4031530" y="3086593"/>
            <a:ext cx="1648609" cy="386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20000"/>
              </a:lnSpc>
              <a:defRPr/>
            </a:pPr>
            <a:r>
              <a:rPr lang="en-US" altLang="x-none">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Poppins Medium" charset="0"/>
              </a:rPr>
              <a:t>Application Period</a:t>
            </a:r>
            <a:endParaRPr lang="x-none" altLang="x-none">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Poppins Medium" charset="0"/>
            </a:endParaRPr>
          </a:p>
        </p:txBody>
      </p:sp>
      <p:sp>
        <p:nvSpPr>
          <p:cNvPr id="47" name="Text Box 3">
            <a:extLst>
              <a:ext uri="{FF2B5EF4-FFF2-40B4-BE49-F238E27FC236}">
                <a16:creationId xmlns:a16="http://schemas.microsoft.com/office/drawing/2014/main" id="{0A5E0AA3-EC47-8147-8E55-973EDE684915}"/>
              </a:ext>
            </a:extLst>
          </p:cNvPr>
          <p:cNvSpPr txBox="1">
            <a:spLocks/>
          </p:cNvSpPr>
          <p:nvPr/>
        </p:nvSpPr>
        <p:spPr bwMode="auto">
          <a:xfrm>
            <a:off x="6510399" y="3114661"/>
            <a:ext cx="1648609" cy="386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20000"/>
              </a:lnSpc>
              <a:defRPr/>
            </a:pPr>
            <a:r>
              <a:rPr lang="en-US" altLang="x-none">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Poppins Medium" charset="0"/>
              </a:rPr>
              <a:t>Application Offers</a:t>
            </a:r>
            <a:endParaRPr lang="x-none" altLang="x-none">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Poppins Medium" charset="0"/>
            </a:endParaRPr>
          </a:p>
        </p:txBody>
      </p:sp>
      <p:sp>
        <p:nvSpPr>
          <p:cNvPr id="48" name="Text Box 3">
            <a:extLst>
              <a:ext uri="{FF2B5EF4-FFF2-40B4-BE49-F238E27FC236}">
                <a16:creationId xmlns:a16="http://schemas.microsoft.com/office/drawing/2014/main" id="{0A5E0AA3-EC47-8147-8E55-973EDE684915}"/>
              </a:ext>
            </a:extLst>
          </p:cNvPr>
          <p:cNvSpPr txBox="1">
            <a:spLocks/>
          </p:cNvSpPr>
          <p:nvPr/>
        </p:nvSpPr>
        <p:spPr bwMode="auto">
          <a:xfrm>
            <a:off x="8978459" y="3302827"/>
            <a:ext cx="1648609" cy="386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algn="ctr" eaLnBrk="1">
              <a:lnSpc>
                <a:spcPct val="120000"/>
              </a:lnSpc>
              <a:defRPr/>
            </a:pPr>
            <a:r>
              <a:rPr lang="en-US" altLang="x-none">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Poppins Medium" charset="0"/>
              </a:rPr>
              <a:t>Waitlists </a:t>
            </a:r>
            <a:endParaRPr lang="x-none" altLang="x-none">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Poppins Medium" charset="0"/>
            </a:endParaRPr>
          </a:p>
        </p:txBody>
      </p:sp>
      <p:sp>
        <p:nvSpPr>
          <p:cNvPr id="49" name="Graphic 278">
            <a:extLst>
              <a:ext uri="{FF2B5EF4-FFF2-40B4-BE49-F238E27FC236}">
                <a16:creationId xmlns:a16="http://schemas.microsoft.com/office/drawing/2014/main" id="{3FAF2045-4341-BE41-AE34-D72CFA6AB572}"/>
              </a:ext>
            </a:extLst>
          </p:cNvPr>
          <p:cNvSpPr/>
          <p:nvPr/>
        </p:nvSpPr>
        <p:spPr>
          <a:xfrm>
            <a:off x="2062026" y="2238666"/>
            <a:ext cx="634282" cy="740159"/>
          </a:xfrm>
          <a:custGeom>
            <a:avLst/>
            <a:gdLst/>
            <a:ahLst/>
            <a:cxnLst>
              <a:cxn ang="0">
                <a:pos x="wd2" y="hd2"/>
              </a:cxn>
              <a:cxn ang="5400000">
                <a:pos x="wd2" y="hd2"/>
              </a:cxn>
              <a:cxn ang="10800000">
                <a:pos x="wd2" y="hd2"/>
              </a:cxn>
              <a:cxn ang="16200000">
                <a:pos x="wd2" y="hd2"/>
              </a:cxn>
            </a:cxnLst>
            <a:rect l="0" t="0" r="r" b="b"/>
            <a:pathLst>
              <a:path w="21600" h="21600" extrusionOk="0">
                <a:moveTo>
                  <a:pt x="21530" y="5140"/>
                </a:moveTo>
                <a:cubicBezTo>
                  <a:pt x="21485" y="5059"/>
                  <a:pt x="21419" y="4984"/>
                  <a:pt x="21335" y="4922"/>
                </a:cubicBezTo>
                <a:lnTo>
                  <a:pt x="15035" y="197"/>
                </a:lnTo>
                <a:cubicBezTo>
                  <a:pt x="14953" y="135"/>
                  <a:pt x="14854" y="85"/>
                  <a:pt x="14745" y="52"/>
                </a:cubicBezTo>
                <a:cubicBezTo>
                  <a:pt x="14635" y="17"/>
                  <a:pt x="14518" y="0"/>
                  <a:pt x="14400" y="0"/>
                </a:cubicBezTo>
                <a:lnTo>
                  <a:pt x="900" y="0"/>
                </a:lnTo>
                <a:cubicBezTo>
                  <a:pt x="403" y="0"/>
                  <a:pt x="0" y="303"/>
                  <a:pt x="0" y="675"/>
                </a:cubicBezTo>
                <a:lnTo>
                  <a:pt x="0" y="20925"/>
                </a:lnTo>
                <a:cubicBezTo>
                  <a:pt x="0" y="21298"/>
                  <a:pt x="403" y="21600"/>
                  <a:pt x="900" y="21600"/>
                </a:cubicBezTo>
                <a:lnTo>
                  <a:pt x="20700" y="21600"/>
                </a:lnTo>
                <a:cubicBezTo>
                  <a:pt x="21197" y="21600"/>
                  <a:pt x="21600" y="21298"/>
                  <a:pt x="21600" y="20925"/>
                </a:cubicBezTo>
                <a:lnTo>
                  <a:pt x="21600" y="5400"/>
                </a:lnTo>
                <a:cubicBezTo>
                  <a:pt x="21600" y="5311"/>
                  <a:pt x="21576" y="5223"/>
                  <a:pt x="21530" y="5140"/>
                </a:cubicBezTo>
                <a:close/>
                <a:moveTo>
                  <a:pt x="15300" y="2305"/>
                </a:moveTo>
                <a:lnTo>
                  <a:pt x="18527" y="4725"/>
                </a:lnTo>
                <a:lnTo>
                  <a:pt x="15300" y="4725"/>
                </a:lnTo>
                <a:close/>
                <a:moveTo>
                  <a:pt x="1800" y="20250"/>
                </a:moveTo>
                <a:lnTo>
                  <a:pt x="1800" y="1350"/>
                </a:lnTo>
                <a:lnTo>
                  <a:pt x="13500" y="1350"/>
                </a:lnTo>
                <a:lnTo>
                  <a:pt x="13500" y="5400"/>
                </a:lnTo>
                <a:cubicBezTo>
                  <a:pt x="13500" y="5773"/>
                  <a:pt x="13903" y="6075"/>
                  <a:pt x="14400" y="6075"/>
                </a:cubicBezTo>
                <a:lnTo>
                  <a:pt x="19800" y="6075"/>
                </a:lnTo>
                <a:lnTo>
                  <a:pt x="19800" y="20250"/>
                </a:lnTo>
                <a:close/>
                <a:moveTo>
                  <a:pt x="17100" y="10800"/>
                </a:moveTo>
                <a:cubicBezTo>
                  <a:pt x="17100" y="10427"/>
                  <a:pt x="16697" y="10125"/>
                  <a:pt x="16200" y="10125"/>
                </a:cubicBezTo>
                <a:lnTo>
                  <a:pt x="5400" y="10125"/>
                </a:lnTo>
                <a:cubicBezTo>
                  <a:pt x="4903" y="10125"/>
                  <a:pt x="4500" y="10427"/>
                  <a:pt x="4500" y="10800"/>
                </a:cubicBezTo>
                <a:cubicBezTo>
                  <a:pt x="4500" y="11173"/>
                  <a:pt x="4903" y="11475"/>
                  <a:pt x="5400" y="11475"/>
                </a:cubicBezTo>
                <a:lnTo>
                  <a:pt x="16200" y="11475"/>
                </a:lnTo>
                <a:cubicBezTo>
                  <a:pt x="16697" y="11475"/>
                  <a:pt x="17100" y="11173"/>
                  <a:pt x="17100" y="10800"/>
                </a:cubicBezTo>
                <a:close/>
                <a:moveTo>
                  <a:pt x="17100" y="8100"/>
                </a:moveTo>
                <a:cubicBezTo>
                  <a:pt x="17100" y="7727"/>
                  <a:pt x="16697" y="7425"/>
                  <a:pt x="16200" y="7425"/>
                </a:cubicBezTo>
                <a:lnTo>
                  <a:pt x="5400" y="7425"/>
                </a:lnTo>
                <a:cubicBezTo>
                  <a:pt x="4903" y="7425"/>
                  <a:pt x="4500" y="7727"/>
                  <a:pt x="4500" y="8100"/>
                </a:cubicBezTo>
                <a:cubicBezTo>
                  <a:pt x="4500" y="8473"/>
                  <a:pt x="4903" y="8775"/>
                  <a:pt x="5400" y="8775"/>
                </a:cubicBezTo>
                <a:lnTo>
                  <a:pt x="16200" y="8775"/>
                </a:lnTo>
                <a:cubicBezTo>
                  <a:pt x="16697" y="8775"/>
                  <a:pt x="17100" y="8473"/>
                  <a:pt x="17100" y="8100"/>
                </a:cubicBezTo>
                <a:close/>
                <a:moveTo>
                  <a:pt x="11700" y="5400"/>
                </a:moveTo>
                <a:cubicBezTo>
                  <a:pt x="11700" y="5027"/>
                  <a:pt x="11297" y="4725"/>
                  <a:pt x="10800" y="4725"/>
                </a:cubicBezTo>
                <a:lnTo>
                  <a:pt x="5400" y="4725"/>
                </a:lnTo>
                <a:cubicBezTo>
                  <a:pt x="4903" y="4725"/>
                  <a:pt x="4500" y="5027"/>
                  <a:pt x="4500" y="5400"/>
                </a:cubicBezTo>
                <a:cubicBezTo>
                  <a:pt x="4500" y="5773"/>
                  <a:pt x="4903" y="6075"/>
                  <a:pt x="5400" y="6075"/>
                </a:cubicBezTo>
                <a:lnTo>
                  <a:pt x="10800" y="6075"/>
                </a:lnTo>
                <a:cubicBezTo>
                  <a:pt x="11297" y="6075"/>
                  <a:pt x="11700" y="5773"/>
                  <a:pt x="11700" y="5400"/>
                </a:cubicBezTo>
                <a:close/>
                <a:moveTo>
                  <a:pt x="17100" y="13500"/>
                </a:moveTo>
                <a:cubicBezTo>
                  <a:pt x="17100" y="13127"/>
                  <a:pt x="16697" y="12825"/>
                  <a:pt x="16200" y="12825"/>
                </a:cubicBezTo>
                <a:lnTo>
                  <a:pt x="5400" y="12825"/>
                </a:lnTo>
                <a:cubicBezTo>
                  <a:pt x="4903" y="12825"/>
                  <a:pt x="4500" y="13127"/>
                  <a:pt x="4500" y="13500"/>
                </a:cubicBezTo>
                <a:cubicBezTo>
                  <a:pt x="4500" y="13873"/>
                  <a:pt x="4903" y="14175"/>
                  <a:pt x="5400" y="14175"/>
                </a:cubicBezTo>
                <a:lnTo>
                  <a:pt x="16200" y="14175"/>
                </a:lnTo>
                <a:cubicBezTo>
                  <a:pt x="16697" y="14175"/>
                  <a:pt x="17100" y="13873"/>
                  <a:pt x="17100" y="13500"/>
                </a:cubicBezTo>
                <a:close/>
                <a:moveTo>
                  <a:pt x="13500" y="16200"/>
                </a:moveTo>
                <a:cubicBezTo>
                  <a:pt x="13500" y="15827"/>
                  <a:pt x="13097" y="15525"/>
                  <a:pt x="12600" y="15525"/>
                </a:cubicBezTo>
                <a:lnTo>
                  <a:pt x="5400" y="15525"/>
                </a:lnTo>
                <a:cubicBezTo>
                  <a:pt x="4903" y="15525"/>
                  <a:pt x="4500" y="15827"/>
                  <a:pt x="4500" y="16200"/>
                </a:cubicBezTo>
                <a:cubicBezTo>
                  <a:pt x="4500" y="16573"/>
                  <a:pt x="4903" y="16875"/>
                  <a:pt x="5400" y="16875"/>
                </a:cubicBezTo>
                <a:lnTo>
                  <a:pt x="12600" y="16875"/>
                </a:lnTo>
                <a:cubicBezTo>
                  <a:pt x="13097" y="16875"/>
                  <a:pt x="13500" y="16573"/>
                  <a:pt x="13500" y="16200"/>
                </a:cubicBezTo>
                <a:close/>
              </a:path>
            </a:pathLst>
          </a:custGeom>
          <a:ln>
            <a:noFill/>
          </a:ln>
        </p:spPr>
        <p:style>
          <a:lnRef idx="2">
            <a:schemeClr val="accent3"/>
          </a:lnRef>
          <a:fillRef idx="1">
            <a:schemeClr val="lt1"/>
          </a:fillRef>
          <a:effectRef idx="0">
            <a:schemeClr val="accent3"/>
          </a:effectRef>
          <a:fontRef idx="minor">
            <a:schemeClr val="dk1"/>
          </a:fontRef>
        </p:style>
        <p:txBody>
          <a:bodyPr lIns="45719" rIns="45719" anchor="ctr"/>
          <a:lstStyle/>
          <a:p>
            <a:pPr>
              <a:defRPr sz="3200" b="0">
                <a:solidFill>
                  <a:srgbClr val="FFFFFF"/>
                </a:solidFill>
                <a:latin typeface="+mn-lt"/>
                <a:ea typeface="+mn-ea"/>
                <a:cs typeface="+mn-cs"/>
                <a:sym typeface="Helvetica Neue Medium"/>
              </a:defRPr>
            </a:pPr>
            <a:endParaRPr b="1">
              <a:latin typeface="Helvetica Neue Medium"/>
            </a:endParaRPr>
          </a:p>
        </p:txBody>
      </p:sp>
      <p:sp>
        <p:nvSpPr>
          <p:cNvPr id="51" name="Graphic 270">
            <a:extLst>
              <a:ext uri="{FF2B5EF4-FFF2-40B4-BE49-F238E27FC236}">
                <a16:creationId xmlns:a16="http://schemas.microsoft.com/office/drawing/2014/main" id="{708B4803-E2CE-FF42-AD8F-5730D1F98AD7}"/>
              </a:ext>
            </a:extLst>
          </p:cNvPr>
          <p:cNvSpPr/>
          <p:nvPr/>
        </p:nvSpPr>
        <p:spPr>
          <a:xfrm>
            <a:off x="4439478" y="2210551"/>
            <a:ext cx="894522" cy="805195"/>
          </a:xfrm>
          <a:custGeom>
            <a:avLst/>
            <a:gdLst/>
            <a:ahLst/>
            <a:cxnLst>
              <a:cxn ang="0">
                <a:pos x="wd2" y="hd2"/>
              </a:cxn>
              <a:cxn ang="5400000">
                <a:pos x="wd2" y="hd2"/>
              </a:cxn>
              <a:cxn ang="10800000">
                <a:pos x="wd2" y="hd2"/>
              </a:cxn>
              <a:cxn ang="16200000">
                <a:pos x="wd2" y="hd2"/>
              </a:cxn>
            </a:cxnLst>
            <a:rect l="0" t="0" r="r" b="b"/>
            <a:pathLst>
              <a:path w="21598" h="21598" extrusionOk="0">
                <a:moveTo>
                  <a:pt x="14173" y="11519"/>
                </a:moveTo>
                <a:lnTo>
                  <a:pt x="12824" y="11519"/>
                </a:lnTo>
                <a:lnTo>
                  <a:pt x="12824" y="10079"/>
                </a:lnTo>
                <a:lnTo>
                  <a:pt x="14173" y="10079"/>
                </a:lnTo>
                <a:close/>
                <a:moveTo>
                  <a:pt x="10124" y="11519"/>
                </a:moveTo>
                <a:lnTo>
                  <a:pt x="11474" y="11519"/>
                </a:lnTo>
                <a:lnTo>
                  <a:pt x="11474" y="10079"/>
                </a:lnTo>
                <a:lnTo>
                  <a:pt x="10124" y="10079"/>
                </a:lnTo>
                <a:close/>
                <a:moveTo>
                  <a:pt x="7424" y="11519"/>
                </a:moveTo>
                <a:lnTo>
                  <a:pt x="8774" y="11519"/>
                </a:lnTo>
                <a:lnTo>
                  <a:pt x="8774" y="10079"/>
                </a:lnTo>
                <a:lnTo>
                  <a:pt x="7424" y="10079"/>
                </a:lnTo>
                <a:close/>
                <a:moveTo>
                  <a:pt x="4724" y="11519"/>
                </a:moveTo>
                <a:lnTo>
                  <a:pt x="6074" y="11519"/>
                </a:lnTo>
                <a:lnTo>
                  <a:pt x="6074" y="10079"/>
                </a:lnTo>
                <a:lnTo>
                  <a:pt x="4724" y="10079"/>
                </a:lnTo>
                <a:close/>
                <a:moveTo>
                  <a:pt x="10124" y="14399"/>
                </a:moveTo>
                <a:lnTo>
                  <a:pt x="11474" y="14399"/>
                </a:lnTo>
                <a:lnTo>
                  <a:pt x="11474" y="12959"/>
                </a:lnTo>
                <a:lnTo>
                  <a:pt x="10124" y="12959"/>
                </a:lnTo>
                <a:close/>
                <a:moveTo>
                  <a:pt x="7424" y="14399"/>
                </a:moveTo>
                <a:lnTo>
                  <a:pt x="8774" y="14399"/>
                </a:lnTo>
                <a:lnTo>
                  <a:pt x="8774" y="12959"/>
                </a:lnTo>
                <a:lnTo>
                  <a:pt x="7424" y="12959"/>
                </a:lnTo>
                <a:close/>
                <a:moveTo>
                  <a:pt x="4724" y="14399"/>
                </a:moveTo>
                <a:lnTo>
                  <a:pt x="6074" y="14399"/>
                </a:lnTo>
                <a:lnTo>
                  <a:pt x="6074" y="12959"/>
                </a:lnTo>
                <a:lnTo>
                  <a:pt x="4724" y="12959"/>
                </a:lnTo>
                <a:close/>
                <a:moveTo>
                  <a:pt x="21598" y="16558"/>
                </a:moveTo>
                <a:cubicBezTo>
                  <a:pt x="21600" y="19339"/>
                  <a:pt x="19489" y="21596"/>
                  <a:pt x="16882" y="21598"/>
                </a:cubicBezTo>
                <a:cubicBezTo>
                  <a:pt x="15056" y="21600"/>
                  <a:pt x="13392" y="20478"/>
                  <a:pt x="12611" y="18718"/>
                </a:cubicBezTo>
                <a:lnTo>
                  <a:pt x="675" y="18718"/>
                </a:lnTo>
                <a:cubicBezTo>
                  <a:pt x="302" y="18718"/>
                  <a:pt x="0" y="18396"/>
                  <a:pt x="0" y="17998"/>
                </a:cubicBezTo>
                <a:lnTo>
                  <a:pt x="0" y="2880"/>
                </a:lnTo>
                <a:cubicBezTo>
                  <a:pt x="0" y="2482"/>
                  <a:pt x="302" y="2160"/>
                  <a:pt x="675" y="2160"/>
                </a:cubicBezTo>
                <a:lnTo>
                  <a:pt x="3375" y="2160"/>
                </a:lnTo>
                <a:lnTo>
                  <a:pt x="3375" y="720"/>
                </a:lnTo>
                <a:cubicBezTo>
                  <a:pt x="3375" y="322"/>
                  <a:pt x="3677" y="0"/>
                  <a:pt x="4050" y="0"/>
                </a:cubicBezTo>
                <a:cubicBezTo>
                  <a:pt x="4422" y="0"/>
                  <a:pt x="4724" y="322"/>
                  <a:pt x="4724" y="720"/>
                </a:cubicBezTo>
                <a:lnTo>
                  <a:pt x="4724" y="2160"/>
                </a:lnTo>
                <a:lnTo>
                  <a:pt x="14173" y="2160"/>
                </a:lnTo>
                <a:lnTo>
                  <a:pt x="14173" y="720"/>
                </a:lnTo>
                <a:cubicBezTo>
                  <a:pt x="14173" y="322"/>
                  <a:pt x="14476" y="0"/>
                  <a:pt x="14848" y="0"/>
                </a:cubicBezTo>
                <a:cubicBezTo>
                  <a:pt x="15221" y="0"/>
                  <a:pt x="15523" y="322"/>
                  <a:pt x="15523" y="720"/>
                </a:cubicBezTo>
                <a:lnTo>
                  <a:pt x="15523" y="2160"/>
                </a:lnTo>
                <a:lnTo>
                  <a:pt x="18223" y="2160"/>
                </a:lnTo>
                <a:cubicBezTo>
                  <a:pt x="18596" y="2160"/>
                  <a:pt x="18898" y="2482"/>
                  <a:pt x="18898" y="2880"/>
                </a:cubicBezTo>
                <a:lnTo>
                  <a:pt x="18898" y="12012"/>
                </a:lnTo>
                <a:cubicBezTo>
                  <a:pt x="20545" y="12845"/>
                  <a:pt x="21595" y="14614"/>
                  <a:pt x="21598" y="16558"/>
                </a:cubicBezTo>
                <a:close/>
                <a:moveTo>
                  <a:pt x="1350" y="3600"/>
                </a:moveTo>
                <a:lnTo>
                  <a:pt x="1350" y="5759"/>
                </a:lnTo>
                <a:lnTo>
                  <a:pt x="17548" y="5759"/>
                </a:lnTo>
                <a:lnTo>
                  <a:pt x="17548" y="3600"/>
                </a:lnTo>
                <a:lnTo>
                  <a:pt x="15523" y="3600"/>
                </a:lnTo>
                <a:cubicBezTo>
                  <a:pt x="15523" y="3997"/>
                  <a:pt x="15221" y="4320"/>
                  <a:pt x="14848" y="4320"/>
                </a:cubicBezTo>
                <a:cubicBezTo>
                  <a:pt x="14476" y="4320"/>
                  <a:pt x="14173" y="3997"/>
                  <a:pt x="14173" y="3600"/>
                </a:cubicBezTo>
                <a:lnTo>
                  <a:pt x="4724" y="3600"/>
                </a:lnTo>
                <a:cubicBezTo>
                  <a:pt x="4724" y="3997"/>
                  <a:pt x="4422" y="4320"/>
                  <a:pt x="4050" y="4320"/>
                </a:cubicBezTo>
                <a:cubicBezTo>
                  <a:pt x="3677" y="4320"/>
                  <a:pt x="3375" y="3997"/>
                  <a:pt x="3375" y="3600"/>
                </a:cubicBezTo>
                <a:close/>
                <a:moveTo>
                  <a:pt x="12203" y="17278"/>
                </a:moveTo>
                <a:cubicBezTo>
                  <a:pt x="11810" y="14548"/>
                  <a:pt x="13568" y="11995"/>
                  <a:pt x="16128" y="11576"/>
                </a:cubicBezTo>
                <a:cubicBezTo>
                  <a:pt x="16598" y="11499"/>
                  <a:pt x="17077" y="11499"/>
                  <a:pt x="17548" y="11576"/>
                </a:cubicBezTo>
                <a:lnTo>
                  <a:pt x="17548" y="7199"/>
                </a:lnTo>
                <a:lnTo>
                  <a:pt x="1350" y="7199"/>
                </a:lnTo>
                <a:lnTo>
                  <a:pt x="1350" y="17278"/>
                </a:lnTo>
                <a:close/>
                <a:moveTo>
                  <a:pt x="20248" y="16558"/>
                </a:moveTo>
                <a:cubicBezTo>
                  <a:pt x="20248" y="14570"/>
                  <a:pt x="18737" y="12959"/>
                  <a:pt x="16873" y="12959"/>
                </a:cubicBezTo>
                <a:cubicBezTo>
                  <a:pt x="15009" y="12959"/>
                  <a:pt x="13498" y="14570"/>
                  <a:pt x="13498" y="16558"/>
                </a:cubicBezTo>
                <a:cubicBezTo>
                  <a:pt x="13498" y="18546"/>
                  <a:pt x="15009" y="20158"/>
                  <a:pt x="16873" y="20158"/>
                </a:cubicBezTo>
                <a:cubicBezTo>
                  <a:pt x="18736" y="20156"/>
                  <a:pt x="20246" y="18545"/>
                  <a:pt x="20248" y="16558"/>
                </a:cubicBezTo>
                <a:close/>
                <a:moveTo>
                  <a:pt x="18223" y="15838"/>
                </a:moveTo>
                <a:lnTo>
                  <a:pt x="17548" y="15838"/>
                </a:lnTo>
                <a:lnTo>
                  <a:pt x="17548" y="14399"/>
                </a:lnTo>
                <a:cubicBezTo>
                  <a:pt x="17548" y="14001"/>
                  <a:pt x="17246" y="13679"/>
                  <a:pt x="16873" y="13679"/>
                </a:cubicBezTo>
                <a:cubicBezTo>
                  <a:pt x="16500" y="13679"/>
                  <a:pt x="16198" y="14001"/>
                  <a:pt x="16198" y="14399"/>
                </a:cubicBezTo>
                <a:lnTo>
                  <a:pt x="16198" y="16558"/>
                </a:lnTo>
                <a:cubicBezTo>
                  <a:pt x="16198" y="16956"/>
                  <a:pt x="16500" y="17278"/>
                  <a:pt x="16873" y="17278"/>
                </a:cubicBezTo>
                <a:lnTo>
                  <a:pt x="18223" y="17278"/>
                </a:lnTo>
                <a:cubicBezTo>
                  <a:pt x="18596" y="17278"/>
                  <a:pt x="18898" y="16956"/>
                  <a:pt x="18898" y="16558"/>
                </a:cubicBezTo>
                <a:cubicBezTo>
                  <a:pt x="18898" y="16161"/>
                  <a:pt x="18596" y="15838"/>
                  <a:pt x="18223" y="15838"/>
                </a:cubicBezTo>
                <a:close/>
              </a:path>
            </a:pathLst>
          </a:custGeom>
          <a:ln>
            <a:noFill/>
          </a:ln>
        </p:spPr>
        <p:style>
          <a:lnRef idx="2">
            <a:schemeClr val="accent3"/>
          </a:lnRef>
          <a:fillRef idx="1">
            <a:schemeClr val="lt1"/>
          </a:fillRef>
          <a:effectRef idx="0">
            <a:schemeClr val="accent3"/>
          </a:effectRef>
          <a:fontRef idx="minor">
            <a:schemeClr val="dk1"/>
          </a:fontRef>
        </p:style>
        <p:txBody>
          <a:bodyPr lIns="45719" rIns="45719" anchor="ctr"/>
          <a:lstStyle/>
          <a:p>
            <a:pPr>
              <a:defRPr sz="3200" b="0">
                <a:solidFill>
                  <a:srgbClr val="FFFFFF"/>
                </a:solidFill>
                <a:latin typeface="+mn-lt"/>
                <a:ea typeface="+mn-ea"/>
                <a:cs typeface="+mn-cs"/>
                <a:sym typeface="Helvetica Neue Medium"/>
              </a:defRPr>
            </a:pPr>
            <a:endParaRPr>
              <a:latin typeface="Helvetica Neue Medium"/>
            </a:endParaRPr>
          </a:p>
        </p:txBody>
      </p:sp>
      <p:sp>
        <p:nvSpPr>
          <p:cNvPr id="52" name="Graphic 118">
            <a:extLst>
              <a:ext uri="{FF2B5EF4-FFF2-40B4-BE49-F238E27FC236}">
                <a16:creationId xmlns:a16="http://schemas.microsoft.com/office/drawing/2014/main" id="{A950AB42-C621-F545-B84E-5B44F9960CD6}"/>
              </a:ext>
            </a:extLst>
          </p:cNvPr>
          <p:cNvSpPr/>
          <p:nvPr/>
        </p:nvSpPr>
        <p:spPr>
          <a:xfrm>
            <a:off x="6931962" y="2158030"/>
            <a:ext cx="793545" cy="820796"/>
          </a:xfrm>
          <a:custGeom>
            <a:avLst/>
            <a:gdLst/>
            <a:ahLst/>
            <a:cxnLst>
              <a:cxn ang="0">
                <a:pos x="wd2" y="hd2"/>
              </a:cxn>
              <a:cxn ang="5400000">
                <a:pos x="wd2" y="hd2"/>
              </a:cxn>
              <a:cxn ang="10800000">
                <a:pos x="wd2" y="hd2"/>
              </a:cxn>
              <a:cxn ang="16200000">
                <a:pos x="wd2" y="hd2"/>
              </a:cxn>
            </a:cxnLst>
            <a:rect l="0" t="0" r="r" b="b"/>
            <a:pathLst>
              <a:path w="21600" h="21600" extrusionOk="0">
                <a:moveTo>
                  <a:pt x="21458" y="8361"/>
                </a:moveTo>
                <a:lnTo>
                  <a:pt x="18225" y="4204"/>
                </a:lnTo>
                <a:lnTo>
                  <a:pt x="18225" y="675"/>
                </a:lnTo>
                <a:cubicBezTo>
                  <a:pt x="18225" y="302"/>
                  <a:pt x="17923" y="0"/>
                  <a:pt x="17550" y="0"/>
                </a:cubicBezTo>
                <a:lnTo>
                  <a:pt x="4050" y="0"/>
                </a:lnTo>
                <a:cubicBezTo>
                  <a:pt x="3677" y="0"/>
                  <a:pt x="3375" y="302"/>
                  <a:pt x="3375" y="675"/>
                </a:cubicBezTo>
                <a:lnTo>
                  <a:pt x="3375" y="4204"/>
                </a:lnTo>
                <a:lnTo>
                  <a:pt x="142" y="8361"/>
                </a:lnTo>
                <a:cubicBezTo>
                  <a:pt x="50" y="8479"/>
                  <a:pt x="0" y="8625"/>
                  <a:pt x="0" y="8775"/>
                </a:cubicBezTo>
                <a:lnTo>
                  <a:pt x="0" y="20925"/>
                </a:lnTo>
                <a:cubicBezTo>
                  <a:pt x="0" y="21298"/>
                  <a:pt x="302" y="21600"/>
                  <a:pt x="675" y="21600"/>
                </a:cubicBezTo>
                <a:lnTo>
                  <a:pt x="20925" y="21600"/>
                </a:lnTo>
                <a:cubicBezTo>
                  <a:pt x="21298" y="21600"/>
                  <a:pt x="21600" y="21298"/>
                  <a:pt x="21600" y="20925"/>
                </a:cubicBezTo>
                <a:lnTo>
                  <a:pt x="21600" y="8775"/>
                </a:lnTo>
                <a:cubicBezTo>
                  <a:pt x="21600" y="8625"/>
                  <a:pt x="21550" y="8479"/>
                  <a:pt x="21458" y="8361"/>
                </a:cubicBezTo>
                <a:close/>
                <a:moveTo>
                  <a:pt x="19433" y="17904"/>
                </a:moveTo>
                <a:cubicBezTo>
                  <a:pt x="19204" y="17610"/>
                  <a:pt x="18780" y="17557"/>
                  <a:pt x="18485" y="17786"/>
                </a:cubicBezTo>
                <a:cubicBezTo>
                  <a:pt x="18191" y="18015"/>
                  <a:pt x="18138" y="18440"/>
                  <a:pt x="18367" y="18734"/>
                </a:cubicBezTo>
                <a:lnTo>
                  <a:pt x="19544" y="20250"/>
                </a:lnTo>
                <a:lnTo>
                  <a:pt x="2056" y="20250"/>
                </a:lnTo>
                <a:lnTo>
                  <a:pt x="3235" y="18734"/>
                </a:lnTo>
                <a:cubicBezTo>
                  <a:pt x="3464" y="18440"/>
                  <a:pt x="3411" y="18015"/>
                  <a:pt x="3117" y="17786"/>
                </a:cubicBezTo>
                <a:cubicBezTo>
                  <a:pt x="2822" y="17557"/>
                  <a:pt x="2398" y="17610"/>
                  <a:pt x="2169" y="17904"/>
                </a:cubicBezTo>
                <a:lnTo>
                  <a:pt x="1350" y="18957"/>
                </a:lnTo>
                <a:lnTo>
                  <a:pt x="1350" y="10743"/>
                </a:lnTo>
                <a:lnTo>
                  <a:pt x="4867" y="15265"/>
                </a:lnTo>
                <a:cubicBezTo>
                  <a:pt x="4995" y="15429"/>
                  <a:pt x="5192" y="15525"/>
                  <a:pt x="5400" y="15525"/>
                </a:cubicBezTo>
                <a:lnTo>
                  <a:pt x="16200" y="15525"/>
                </a:lnTo>
                <a:cubicBezTo>
                  <a:pt x="16408" y="15525"/>
                  <a:pt x="16605" y="15429"/>
                  <a:pt x="16733" y="15264"/>
                </a:cubicBezTo>
                <a:lnTo>
                  <a:pt x="20250" y="10742"/>
                </a:lnTo>
                <a:lnTo>
                  <a:pt x="20250" y="18957"/>
                </a:lnTo>
                <a:close/>
                <a:moveTo>
                  <a:pt x="20070" y="8775"/>
                </a:moveTo>
                <a:lnTo>
                  <a:pt x="18225" y="11147"/>
                </a:lnTo>
                <a:lnTo>
                  <a:pt x="18225" y="6403"/>
                </a:lnTo>
                <a:close/>
                <a:moveTo>
                  <a:pt x="16875" y="1350"/>
                </a:moveTo>
                <a:lnTo>
                  <a:pt x="16875" y="12882"/>
                </a:lnTo>
                <a:lnTo>
                  <a:pt x="15870" y="14175"/>
                </a:lnTo>
                <a:lnTo>
                  <a:pt x="5730" y="14175"/>
                </a:lnTo>
                <a:lnTo>
                  <a:pt x="4725" y="12882"/>
                </a:lnTo>
                <a:lnTo>
                  <a:pt x="4725" y="1350"/>
                </a:lnTo>
                <a:close/>
                <a:moveTo>
                  <a:pt x="3375" y="11147"/>
                </a:moveTo>
                <a:lnTo>
                  <a:pt x="1530" y="8775"/>
                </a:lnTo>
                <a:lnTo>
                  <a:pt x="3375" y="6403"/>
                </a:lnTo>
                <a:close/>
                <a:moveTo>
                  <a:pt x="7425" y="4725"/>
                </a:moveTo>
                <a:cubicBezTo>
                  <a:pt x="7425" y="4352"/>
                  <a:pt x="7727" y="4050"/>
                  <a:pt x="8100" y="4050"/>
                </a:cubicBezTo>
                <a:lnTo>
                  <a:pt x="13500" y="4050"/>
                </a:lnTo>
                <a:cubicBezTo>
                  <a:pt x="13873" y="4050"/>
                  <a:pt x="14175" y="4352"/>
                  <a:pt x="14175" y="4725"/>
                </a:cubicBezTo>
                <a:cubicBezTo>
                  <a:pt x="14175" y="5098"/>
                  <a:pt x="13873" y="5400"/>
                  <a:pt x="13500" y="5400"/>
                </a:cubicBezTo>
                <a:lnTo>
                  <a:pt x="8100" y="5400"/>
                </a:lnTo>
                <a:cubicBezTo>
                  <a:pt x="7727" y="5400"/>
                  <a:pt x="7425" y="5098"/>
                  <a:pt x="7425" y="4725"/>
                </a:cubicBezTo>
                <a:close/>
                <a:moveTo>
                  <a:pt x="7425" y="7425"/>
                </a:moveTo>
                <a:cubicBezTo>
                  <a:pt x="7425" y="7052"/>
                  <a:pt x="7727" y="6750"/>
                  <a:pt x="8100" y="6750"/>
                </a:cubicBezTo>
                <a:lnTo>
                  <a:pt x="13500" y="6750"/>
                </a:lnTo>
                <a:cubicBezTo>
                  <a:pt x="13873" y="6750"/>
                  <a:pt x="14175" y="7052"/>
                  <a:pt x="14175" y="7425"/>
                </a:cubicBezTo>
                <a:cubicBezTo>
                  <a:pt x="14175" y="7798"/>
                  <a:pt x="13873" y="8100"/>
                  <a:pt x="13500" y="8100"/>
                </a:cubicBezTo>
                <a:lnTo>
                  <a:pt x="8100" y="8100"/>
                </a:lnTo>
                <a:cubicBezTo>
                  <a:pt x="7727" y="8100"/>
                  <a:pt x="7425" y="7798"/>
                  <a:pt x="7425" y="7425"/>
                </a:cubicBezTo>
                <a:close/>
                <a:moveTo>
                  <a:pt x="7425" y="10125"/>
                </a:moveTo>
                <a:cubicBezTo>
                  <a:pt x="7425" y="9752"/>
                  <a:pt x="7727" y="9450"/>
                  <a:pt x="8100" y="9450"/>
                </a:cubicBezTo>
                <a:lnTo>
                  <a:pt x="11475" y="9450"/>
                </a:lnTo>
                <a:cubicBezTo>
                  <a:pt x="11848" y="9450"/>
                  <a:pt x="12150" y="9752"/>
                  <a:pt x="12150" y="10125"/>
                </a:cubicBezTo>
                <a:cubicBezTo>
                  <a:pt x="12150" y="10498"/>
                  <a:pt x="11848" y="10800"/>
                  <a:pt x="11475" y="10800"/>
                </a:cubicBezTo>
                <a:lnTo>
                  <a:pt x="8100" y="10800"/>
                </a:lnTo>
                <a:cubicBezTo>
                  <a:pt x="7727" y="10800"/>
                  <a:pt x="7425" y="10498"/>
                  <a:pt x="7425" y="10125"/>
                </a:cubicBezTo>
                <a:close/>
              </a:path>
            </a:pathLst>
          </a:custGeom>
          <a:ln>
            <a:noFill/>
          </a:ln>
        </p:spPr>
        <p:style>
          <a:lnRef idx="2">
            <a:schemeClr val="accent3"/>
          </a:lnRef>
          <a:fillRef idx="1">
            <a:schemeClr val="lt1"/>
          </a:fillRef>
          <a:effectRef idx="0">
            <a:schemeClr val="accent3"/>
          </a:effectRef>
          <a:fontRef idx="minor">
            <a:schemeClr val="dk1"/>
          </a:fontRef>
        </p:style>
        <p:txBody>
          <a:bodyPr lIns="45719" rIns="45719" anchor="ctr"/>
          <a:lstStyle/>
          <a:p>
            <a:pPr>
              <a:defRPr sz="3200" b="0">
                <a:solidFill>
                  <a:srgbClr val="FFFFFF"/>
                </a:solidFill>
                <a:latin typeface="+mn-lt"/>
                <a:ea typeface="+mn-ea"/>
                <a:cs typeface="+mn-cs"/>
                <a:sym typeface="Helvetica Neue Medium"/>
              </a:defRPr>
            </a:pPr>
            <a:endParaRPr>
              <a:latin typeface="Helvetica Neue Medium"/>
            </a:endParaRPr>
          </a:p>
        </p:txBody>
      </p:sp>
      <p:sp>
        <p:nvSpPr>
          <p:cNvPr id="55" name="January"/>
          <p:cNvSpPr txBox="1"/>
          <p:nvPr/>
        </p:nvSpPr>
        <p:spPr>
          <a:xfrm>
            <a:off x="1583186" y="5469439"/>
            <a:ext cx="1469494" cy="3282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t">
            <a:spAutoFit/>
          </a:bodyPr>
          <a:lstStyle>
            <a:lvl1pPr defTabSz="457200">
              <a:defRPr sz="2800" b="0">
                <a:solidFill>
                  <a:srgbClr val="242423"/>
                </a:solidFill>
                <a:latin typeface="Montserrat Bold"/>
                <a:ea typeface="Montserrat Bold"/>
                <a:cs typeface="Montserrat Bold"/>
                <a:sym typeface="Montserrat Bold"/>
              </a:defRPr>
            </a:lvl1pPr>
          </a:lstStyle>
          <a:p>
            <a:pPr algn="ctr"/>
            <a:r>
              <a:rPr lang="en-US" sz="1800" b="1">
                <a:solidFill>
                  <a:srgbClr val="002060"/>
                </a:solidFill>
                <a:latin typeface="Calibri Light"/>
                <a:ea typeface="Helvetica Neue Medium" panose="02000503000000020004" pitchFamily="2" charset="0"/>
                <a:cs typeface="Calibri Light"/>
              </a:rPr>
              <a:t>October 2025 </a:t>
            </a:r>
            <a:endParaRPr lang="en-US"/>
          </a:p>
        </p:txBody>
      </p:sp>
      <p:sp>
        <p:nvSpPr>
          <p:cNvPr id="56" name="Circle"/>
          <p:cNvSpPr/>
          <p:nvPr/>
        </p:nvSpPr>
        <p:spPr>
          <a:xfrm>
            <a:off x="4726855" y="5084446"/>
            <a:ext cx="266047" cy="240549"/>
          </a:xfrm>
          <a:prstGeom prst="ellipse">
            <a:avLst/>
          </a:prstGeom>
          <a:solidFill>
            <a:schemeClr val="accent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400" b="1">
              <a:latin typeface="Helvetica Neue Medium"/>
              <a:cs typeface="Arial Black" panose="020B0604020202020204" pitchFamily="34" charset="0"/>
            </a:endParaRPr>
          </a:p>
        </p:txBody>
      </p:sp>
      <p:sp>
        <p:nvSpPr>
          <p:cNvPr id="57" name="Circle"/>
          <p:cNvSpPr/>
          <p:nvPr/>
        </p:nvSpPr>
        <p:spPr>
          <a:xfrm>
            <a:off x="7200494" y="5084446"/>
            <a:ext cx="266047" cy="240549"/>
          </a:xfrm>
          <a:prstGeom prst="ellipse">
            <a:avLst/>
          </a:prstGeom>
          <a:solidFill>
            <a:schemeClr val="accent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400" b="1">
              <a:latin typeface="Helvetica Neue Medium"/>
              <a:cs typeface="Arial Black" panose="020B0604020202020204" pitchFamily="34" charset="0"/>
            </a:endParaRPr>
          </a:p>
        </p:txBody>
      </p:sp>
      <p:sp>
        <p:nvSpPr>
          <p:cNvPr id="58" name="Circle"/>
          <p:cNvSpPr/>
          <p:nvPr/>
        </p:nvSpPr>
        <p:spPr>
          <a:xfrm>
            <a:off x="9682513" y="5084989"/>
            <a:ext cx="266047" cy="240549"/>
          </a:xfrm>
          <a:prstGeom prst="ellipse">
            <a:avLst/>
          </a:prstGeom>
          <a:solidFill>
            <a:schemeClr val="accent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400" b="1">
              <a:latin typeface="Helvetica Neue Medium"/>
              <a:cs typeface="Arial Black" panose="020B0604020202020204" pitchFamily="34" charset="0"/>
            </a:endParaRPr>
          </a:p>
        </p:txBody>
      </p:sp>
      <p:pic>
        <p:nvPicPr>
          <p:cNvPr id="34" name="Picture 33">
            <a:extLst>
              <a:ext uri="{FF2B5EF4-FFF2-40B4-BE49-F238E27FC236}">
                <a16:creationId xmlns:a16="http://schemas.microsoft.com/office/drawing/2014/main" id="{67ECE454-C8A2-7D45-A378-5EF79E5F890D}"/>
              </a:ext>
            </a:extLst>
          </p:cNvPr>
          <p:cNvPicPr>
            <a:picLocks noChangeAspect="1"/>
          </p:cNvPicPr>
          <p:nvPr/>
        </p:nvPicPr>
        <p:blipFill>
          <a:blip r:embed="rId3">
            <a:clrChange>
              <a:clrFrom>
                <a:srgbClr val="000000"/>
              </a:clrFrom>
              <a:clrTo>
                <a:srgbClr val="000000">
                  <a:alpha val="0"/>
                </a:srgbClr>
              </a:clrTo>
            </a:clrChange>
            <a:lum bright="70000" contrast="-70000"/>
            <a:extLst>
              <a:ext uri="{BEBA8EAE-BF5A-486C-A8C5-ECC9F3942E4B}">
                <a14:imgProps xmlns:a14="http://schemas.microsoft.com/office/drawing/2010/main">
                  <a14:imgLayer r:embed="rId4">
                    <a14:imgEffect>
                      <a14:artisticPhotocopy/>
                    </a14:imgEffect>
                    <a14:imgEffect>
                      <a14:colorTemperature colorTemp="4700"/>
                    </a14:imgEffect>
                    <a14:imgEffect>
                      <a14:saturation sat="0"/>
                    </a14:imgEffect>
                  </a14:imgLayer>
                </a14:imgProps>
              </a:ext>
            </a:extLst>
          </a:blip>
          <a:stretch>
            <a:fillRect/>
          </a:stretch>
        </p:blipFill>
        <p:spPr>
          <a:xfrm>
            <a:off x="9465872" y="2230177"/>
            <a:ext cx="898730" cy="898730"/>
          </a:xfrm>
          <a:prstGeom prst="rect">
            <a:avLst/>
          </a:prstGeom>
        </p:spPr>
      </p:pic>
      <p:sp>
        <p:nvSpPr>
          <p:cNvPr id="8" name="Subtitle 2">
            <a:extLst>
              <a:ext uri="{FF2B5EF4-FFF2-40B4-BE49-F238E27FC236}">
                <a16:creationId xmlns:a16="http://schemas.microsoft.com/office/drawing/2014/main" id="{0FC31930-D9F6-E1A6-D77B-4ADBDED4233E}"/>
              </a:ext>
            </a:extLst>
          </p:cNvPr>
          <p:cNvSpPr txBox="1">
            <a:spLocks/>
          </p:cNvSpPr>
          <p:nvPr/>
        </p:nvSpPr>
        <p:spPr>
          <a:xfrm>
            <a:off x="126381" y="117119"/>
            <a:ext cx="12065619" cy="926954"/>
          </a:xfrm>
          <a:prstGeom prst="rect">
            <a:avLst/>
          </a:prstGeom>
          <a:solidFill>
            <a:srgbClr val="7030A0"/>
          </a:solidFill>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4000" b="1">
                <a:solidFill>
                  <a:prstClr val="white"/>
                </a:solidFill>
                <a:latin typeface="Franklin Gothic Book" panose="020B0503020102020204" pitchFamily="34" charset="0"/>
              </a:rPr>
              <a:t>Key Dates</a:t>
            </a:r>
          </a:p>
        </p:txBody>
      </p:sp>
      <p:pic>
        <p:nvPicPr>
          <p:cNvPr id="9" name="Picture 2">
            <a:extLst>
              <a:ext uri="{FF2B5EF4-FFF2-40B4-BE49-F238E27FC236}">
                <a16:creationId xmlns:a16="http://schemas.microsoft.com/office/drawing/2014/main" id="{DF45EBD8-6123-9BD4-B0AA-F4D2D4CF6E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89124" y="186459"/>
            <a:ext cx="1876495" cy="431379"/>
          </a:xfrm>
          <a:prstGeom prst="rect">
            <a:avLst/>
          </a:prstGeom>
          <a:noFill/>
          <a:extLst>
            <a:ext uri="{909E8E84-426E-40DD-AFC4-6F175D3DCCD1}">
              <a14:hiddenFill xmlns:a14="http://schemas.microsoft.com/office/drawing/2010/main">
                <a:solidFill>
                  <a:srgbClr val="FFFFFF"/>
                </a:solidFill>
              </a14:hiddenFill>
            </a:ext>
          </a:extLst>
        </p:spPr>
      </p:pic>
      <p:sp>
        <p:nvSpPr>
          <p:cNvPr id="11" name="Line">
            <a:extLst>
              <a:ext uri="{FF2B5EF4-FFF2-40B4-BE49-F238E27FC236}">
                <a16:creationId xmlns:a16="http://schemas.microsoft.com/office/drawing/2014/main" id="{AC3741E6-67C5-2658-6445-D385D56E5EAA}"/>
              </a:ext>
            </a:extLst>
          </p:cNvPr>
          <p:cNvSpPr/>
          <p:nvPr/>
        </p:nvSpPr>
        <p:spPr>
          <a:xfrm>
            <a:off x="2372206" y="4171269"/>
            <a:ext cx="0" cy="921027"/>
          </a:xfrm>
          <a:prstGeom prst="rect">
            <a:avLst/>
          </a:prstGeom>
          <a:noFill/>
          <a:ln w="25400" cap="flat">
            <a:solidFill>
              <a:schemeClr val="accent2"/>
            </a:solidFill>
            <a:custDash>
              <a:ds d="200000" sp="200000"/>
            </a:custDash>
            <a:miter lim="400000"/>
          </a:ln>
          <a:effectLst/>
        </p:spPr>
        <p:txBody>
          <a:bodyPr wrap="square" lIns="25400" tIns="25400" rIns="25400" bIns="25400" numCol="1" anchor="ctr">
            <a:noAutofit/>
          </a:bodyPr>
          <a:lstStyle/>
          <a:p>
            <a:endParaRPr sz="90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C2DBF342-87E7-43F0-C432-CD5772393731}"/>
              </a:ext>
            </a:extLst>
          </p:cNvPr>
          <p:cNvSpPr>
            <a:spLocks noChangeAspect="1"/>
          </p:cNvSpPr>
          <p:nvPr/>
        </p:nvSpPr>
        <p:spPr>
          <a:xfrm>
            <a:off x="8201950" y="2477546"/>
            <a:ext cx="746204" cy="732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Add with solid fill">
            <a:extLst>
              <a:ext uri="{FF2B5EF4-FFF2-40B4-BE49-F238E27FC236}">
                <a16:creationId xmlns:a16="http://schemas.microsoft.com/office/drawing/2014/main" id="{9724BF8B-62C8-BC68-4AD8-E098CC6B96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79925" y="2558648"/>
            <a:ext cx="601429" cy="601429"/>
          </a:xfrm>
          <a:prstGeom prst="rect">
            <a:avLst/>
          </a:prstGeom>
        </p:spPr>
      </p:pic>
      <p:sp>
        <p:nvSpPr>
          <p:cNvPr id="16" name="Circle">
            <a:extLst>
              <a:ext uri="{FF2B5EF4-FFF2-40B4-BE49-F238E27FC236}">
                <a16:creationId xmlns:a16="http://schemas.microsoft.com/office/drawing/2014/main" id="{FDF0F6E3-86BD-9324-C47C-EE82B0C62F91}"/>
              </a:ext>
            </a:extLst>
          </p:cNvPr>
          <p:cNvSpPr/>
          <p:nvPr/>
        </p:nvSpPr>
        <p:spPr>
          <a:xfrm>
            <a:off x="2248392" y="5088700"/>
            <a:ext cx="266047" cy="240549"/>
          </a:xfrm>
          <a:prstGeom prst="ellipse">
            <a:avLst/>
          </a:prstGeom>
          <a:solidFill>
            <a:schemeClr val="accent2"/>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sz="1400" b="1">
              <a:latin typeface="Helvetica Neue Medium"/>
              <a:cs typeface="Arial Black" panose="020B0604020202020204" pitchFamily="34" charset="0"/>
            </a:endParaRPr>
          </a:p>
        </p:txBody>
      </p:sp>
      <p:sp>
        <p:nvSpPr>
          <p:cNvPr id="7" name="Rectangle 6">
            <a:extLst>
              <a:ext uri="{FF2B5EF4-FFF2-40B4-BE49-F238E27FC236}">
                <a16:creationId xmlns:a16="http://schemas.microsoft.com/office/drawing/2014/main" id="{54BDA946-67E6-2C91-9B4D-DB255D36C05F}"/>
              </a:ext>
            </a:extLst>
          </p:cNvPr>
          <p:cNvSpPr/>
          <p:nvPr/>
        </p:nvSpPr>
        <p:spPr>
          <a:xfrm>
            <a:off x="-15501" y="0"/>
            <a:ext cx="12206377" cy="137021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600">
                <a:latin typeface="Arial"/>
                <a:cs typeface="Arial"/>
              </a:rPr>
              <a:t>  Middle School Admissions Timeline</a:t>
            </a:r>
          </a:p>
        </p:txBody>
      </p:sp>
      <p:sp>
        <p:nvSpPr>
          <p:cNvPr id="23" name="Oval 22">
            <a:extLst>
              <a:ext uri="{FF2B5EF4-FFF2-40B4-BE49-F238E27FC236}">
                <a16:creationId xmlns:a16="http://schemas.microsoft.com/office/drawing/2014/main" id="{082E1E92-3D38-C7E0-6493-D46877608C11}"/>
              </a:ext>
            </a:extLst>
          </p:cNvPr>
          <p:cNvSpPr/>
          <p:nvPr/>
        </p:nvSpPr>
        <p:spPr>
          <a:xfrm>
            <a:off x="6044183" y="4613148"/>
            <a:ext cx="329159" cy="24689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435E87-6122-B5F4-18F9-D115203D393E}"/>
              </a:ext>
            </a:extLst>
          </p:cNvPr>
          <p:cNvSpPr/>
          <p:nvPr/>
        </p:nvSpPr>
        <p:spPr>
          <a:xfrm>
            <a:off x="5833706" y="4724388"/>
            <a:ext cx="392430" cy="67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DEF5636-7330-7E18-AF50-C5BF4076D6BD}"/>
              </a:ext>
            </a:extLst>
          </p:cNvPr>
          <p:cNvSpPr/>
          <p:nvPr/>
        </p:nvSpPr>
        <p:spPr>
          <a:xfrm>
            <a:off x="6119399" y="4800005"/>
            <a:ext cx="392430" cy="673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D4CFCC4-55B0-59DC-79C5-A98DFDFFC6F7}"/>
              </a:ext>
            </a:extLst>
          </p:cNvPr>
          <p:cNvSpPr/>
          <p:nvPr/>
        </p:nvSpPr>
        <p:spPr>
          <a:xfrm>
            <a:off x="6119518" y="4775949"/>
            <a:ext cx="152400" cy="944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2F5FB98-3717-5847-E21E-75E200F9791E}"/>
              </a:ext>
            </a:extLst>
          </p:cNvPr>
          <p:cNvSpPr/>
          <p:nvPr/>
        </p:nvSpPr>
        <p:spPr>
          <a:xfrm>
            <a:off x="6185836" y="4811704"/>
            <a:ext cx="62207" cy="944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2">
            <a:extLst>
              <a:ext uri="{FF2B5EF4-FFF2-40B4-BE49-F238E27FC236}">
                <a16:creationId xmlns:a16="http://schemas.microsoft.com/office/drawing/2014/main" id="{7D2A6A96-2A42-BA84-2D6F-F8921FFD761D}"/>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2</a:t>
            </a:fld>
            <a:endParaRPr lang="en-US" sz="1400" b="1">
              <a:solidFill>
                <a:srgbClr val="002060"/>
              </a:solidFill>
              <a:cs typeface="Calibri" panose="020F0502020204030204"/>
            </a:endParaRPr>
          </a:p>
        </p:txBody>
      </p:sp>
      <p:pic>
        <p:nvPicPr>
          <p:cNvPr id="10" name="Picture 9" descr="A logo of a city&#10;&#10;AI-generated content may be incorrect.">
            <a:extLst>
              <a:ext uri="{FF2B5EF4-FFF2-40B4-BE49-F238E27FC236}">
                <a16:creationId xmlns:a16="http://schemas.microsoft.com/office/drawing/2014/main" id="{9045D549-A322-2571-4409-E5BFE3167FAE}"/>
              </a:ext>
            </a:extLst>
          </p:cNvPr>
          <p:cNvPicPr>
            <a:picLocks noChangeAspect="1"/>
          </p:cNvPicPr>
          <p:nvPr/>
        </p:nvPicPr>
        <p:blipFill>
          <a:blip r:embed="rId8"/>
          <a:stretch>
            <a:fillRect/>
          </a:stretch>
        </p:blipFill>
        <p:spPr>
          <a:xfrm>
            <a:off x="8829123" y="213140"/>
            <a:ext cx="3236496" cy="596089"/>
          </a:xfrm>
          <a:prstGeom prst="rect">
            <a:avLst/>
          </a:prstGeom>
        </p:spPr>
      </p:pic>
    </p:spTree>
    <p:extLst>
      <p:ext uri="{BB962C8B-B14F-4D97-AF65-F5344CB8AC3E}">
        <p14:creationId xmlns:p14="http://schemas.microsoft.com/office/powerpoint/2010/main" val="2075036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A827CA-5FD0-FEEC-55FA-B42A657FD37F}"/>
              </a:ext>
            </a:extLst>
          </p:cNvPr>
          <p:cNvSpPr/>
          <p:nvPr/>
        </p:nvSpPr>
        <p:spPr>
          <a:xfrm>
            <a:off x="6337853" y="2452900"/>
            <a:ext cx="5854147" cy="28032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itle 14">
            <a:extLst>
              <a:ext uri="{FF2B5EF4-FFF2-40B4-BE49-F238E27FC236}">
                <a16:creationId xmlns:a16="http://schemas.microsoft.com/office/drawing/2014/main" id="{10A37677-E174-A34B-BFAD-84212B239257}"/>
              </a:ext>
            </a:extLst>
          </p:cNvPr>
          <p:cNvSpPr txBox="1">
            <a:spLocks/>
          </p:cNvSpPr>
          <p:nvPr/>
        </p:nvSpPr>
        <p:spPr>
          <a:xfrm>
            <a:off x="6477570" y="3268457"/>
            <a:ext cx="5636029" cy="1479158"/>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4400">
                <a:solidFill>
                  <a:schemeClr val="bg1"/>
                </a:solidFill>
                <a:latin typeface="Arial"/>
                <a:cs typeface="Arial"/>
              </a:rPr>
              <a:t>How do we apply to </a:t>
            </a:r>
            <a:br>
              <a:rPr lang="en-US" sz="4400">
                <a:solidFill>
                  <a:schemeClr val="bg1"/>
                </a:solidFill>
                <a:latin typeface="Arial"/>
                <a:cs typeface="Arial"/>
              </a:rPr>
            </a:br>
            <a:r>
              <a:rPr lang="en-US" sz="4400">
                <a:solidFill>
                  <a:schemeClr val="bg1"/>
                </a:solidFill>
                <a:latin typeface="Arial"/>
                <a:cs typeface="Arial"/>
              </a:rPr>
              <a:t>NYC public middle schools?</a:t>
            </a:r>
          </a:p>
        </p:txBody>
      </p:sp>
      <p:sp>
        <p:nvSpPr>
          <p:cNvPr id="9" name="Rectangle 8">
            <a:extLst>
              <a:ext uri="{FF2B5EF4-FFF2-40B4-BE49-F238E27FC236}">
                <a16:creationId xmlns:a16="http://schemas.microsoft.com/office/drawing/2014/main" id="{8C835DE7-D863-6AFA-D058-DE4B56543F44}"/>
              </a:ext>
            </a:extLst>
          </p:cNvPr>
          <p:cNvSpPr/>
          <p:nvPr/>
        </p:nvSpPr>
        <p:spPr>
          <a:xfrm>
            <a:off x="0" y="0"/>
            <a:ext cx="12192000" cy="85507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 Sans MT"/>
            </a:endParaRPr>
          </a:p>
        </p:txBody>
      </p:sp>
      <p:pic>
        <p:nvPicPr>
          <p:cNvPr id="10" name="Picture 9" descr="A cartoon of a rocket and pencils flying around the earth&#10;&#10;Description automatically generated">
            <a:extLst>
              <a:ext uri="{FF2B5EF4-FFF2-40B4-BE49-F238E27FC236}">
                <a16:creationId xmlns:a16="http://schemas.microsoft.com/office/drawing/2014/main" id="{576FAA80-AFA4-C62D-E0CF-94FA193764D3}"/>
              </a:ext>
            </a:extLst>
          </p:cNvPr>
          <p:cNvPicPr>
            <a:picLocks noChangeAspect="1"/>
          </p:cNvPicPr>
          <p:nvPr/>
        </p:nvPicPr>
        <p:blipFill>
          <a:blip r:embed="rId3"/>
          <a:stretch>
            <a:fillRect/>
          </a:stretch>
        </p:blipFill>
        <p:spPr>
          <a:xfrm flipH="1">
            <a:off x="2381" y="-152399"/>
            <a:ext cx="7960519" cy="7008016"/>
          </a:xfrm>
          <a:prstGeom prst="rect">
            <a:avLst/>
          </a:prstGeom>
          <a:effectLst/>
        </p:spPr>
      </p:pic>
      <p:sp>
        <p:nvSpPr>
          <p:cNvPr id="14" name="Slide Number Placeholder 2">
            <a:extLst>
              <a:ext uri="{FF2B5EF4-FFF2-40B4-BE49-F238E27FC236}">
                <a16:creationId xmlns:a16="http://schemas.microsoft.com/office/drawing/2014/main" id="{8E1D1F84-DC25-47A3-E124-F8ECF038B5A8}"/>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3</a:t>
            </a:fld>
            <a:endParaRPr lang="en-US" sz="1400" b="1">
              <a:solidFill>
                <a:srgbClr val="002060"/>
              </a:solidFill>
              <a:cs typeface="Calibri" panose="020F0502020204030204"/>
            </a:endParaRPr>
          </a:p>
        </p:txBody>
      </p:sp>
      <p:pic>
        <p:nvPicPr>
          <p:cNvPr id="4" name="Picture 3" descr="A logo of a city&#10;&#10;AI-generated content may be incorrect.">
            <a:extLst>
              <a:ext uri="{FF2B5EF4-FFF2-40B4-BE49-F238E27FC236}">
                <a16:creationId xmlns:a16="http://schemas.microsoft.com/office/drawing/2014/main" id="{F5EEACAB-0A50-245B-72EB-AF2DF097A108}"/>
              </a:ext>
            </a:extLst>
          </p:cNvPr>
          <p:cNvPicPr>
            <a:picLocks noChangeAspect="1"/>
          </p:cNvPicPr>
          <p:nvPr/>
        </p:nvPicPr>
        <p:blipFill>
          <a:blip r:embed="rId4"/>
          <a:stretch>
            <a:fillRect/>
          </a:stretch>
        </p:blipFill>
        <p:spPr>
          <a:xfrm>
            <a:off x="8077200" y="-24946"/>
            <a:ext cx="4038601" cy="766536"/>
          </a:xfrm>
          <a:prstGeom prst="rect">
            <a:avLst/>
          </a:prstGeom>
        </p:spPr>
      </p:pic>
    </p:spTree>
    <p:extLst>
      <p:ext uri="{BB962C8B-B14F-4D97-AF65-F5344CB8AC3E}">
        <p14:creationId xmlns:p14="http://schemas.microsoft.com/office/powerpoint/2010/main" val="142090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9" y="0"/>
            <a:ext cx="12192000" cy="898693"/>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n w="0"/>
              <a:solidFill>
                <a:schemeClr val="tx1"/>
              </a:solidFill>
              <a:effectLst>
                <a:outerShdw blurRad="38100" dist="19050" dir="2700000" algn="tl" rotWithShape="0">
                  <a:schemeClr val="dk1">
                    <a:alpha val="40000"/>
                  </a:schemeClr>
                </a:outerShdw>
              </a:effectLst>
            </a:endParaRPr>
          </a:p>
        </p:txBody>
      </p:sp>
      <p:sp>
        <p:nvSpPr>
          <p:cNvPr id="8" name="Subtitle 2"/>
          <p:cNvSpPr>
            <a:spLocks noGrp="1"/>
          </p:cNvSpPr>
          <p:nvPr>
            <p:ph type="subTitle" idx="1"/>
          </p:nvPr>
        </p:nvSpPr>
        <p:spPr>
          <a:xfrm>
            <a:off x="63190" y="93643"/>
            <a:ext cx="12065619" cy="614342"/>
          </a:xfrm>
          <a:solidFill>
            <a:srgbClr val="002060"/>
          </a:solidFill>
        </p:spPr>
        <p:txBody>
          <a:bodyPr anchor="ctr">
            <a:noAutofit/>
          </a:bodyPr>
          <a:lstStyle/>
          <a:p>
            <a:pPr lvl="0" algn="l">
              <a:lnSpc>
                <a:spcPct val="100000"/>
              </a:lnSpc>
              <a:spcBef>
                <a:spcPts val="0"/>
              </a:spcBef>
            </a:pPr>
            <a:r>
              <a:rPr lang="en-US" sz="2800">
                <a:solidFill>
                  <a:prstClr val="white"/>
                </a:solidFill>
                <a:latin typeface="Gill Sans MT" panose="020B0502020104020203" pitchFamily="34" charset="77"/>
              </a:rPr>
              <a:t>The best way to apply is online at </a:t>
            </a:r>
            <a:r>
              <a:rPr lang="en-US" sz="4000" b="1" err="1">
                <a:solidFill>
                  <a:prstClr val="white"/>
                </a:solidFill>
                <a:latin typeface="Gill Sans MT" panose="020B0502020104020203" pitchFamily="34" charset="77"/>
              </a:rPr>
              <a:t>MySchools.nyc</a:t>
            </a:r>
            <a:endParaRPr lang="en-US" sz="4000" b="1">
              <a:solidFill>
                <a:prstClr val="white"/>
              </a:solidFill>
              <a:latin typeface="Gill Sans MT" panose="020B0502020104020203" pitchFamily="34" charset="77"/>
            </a:endParaRPr>
          </a:p>
        </p:txBody>
      </p:sp>
      <p:sp>
        <p:nvSpPr>
          <p:cNvPr id="2" name="Rectangle 1"/>
          <p:cNvSpPr/>
          <p:nvPr/>
        </p:nvSpPr>
        <p:spPr>
          <a:xfrm>
            <a:off x="189040" y="1564954"/>
            <a:ext cx="4989859" cy="384721"/>
          </a:xfrm>
          <a:prstGeom prst="rect">
            <a:avLst/>
          </a:prstGeom>
        </p:spPr>
        <p:txBody>
          <a:bodyPr wrap="square" lIns="91440" tIns="45720" rIns="91440" bIns="45720" anchor="t">
            <a:spAutoFit/>
          </a:bodyPr>
          <a:lstStyle/>
          <a:p>
            <a:pPr>
              <a:buClr>
                <a:schemeClr val="accent2"/>
              </a:buClr>
            </a:pPr>
            <a:r>
              <a:rPr lang="en-US" sz="1900">
                <a:solidFill>
                  <a:srgbClr val="002060"/>
                </a:solidFill>
              </a:rPr>
              <a:t>Just log in! Reset your password if needed.</a:t>
            </a:r>
            <a:endParaRPr lang="en-US" sz="1900">
              <a:ea typeface="Calibri"/>
              <a:cs typeface="Calibri"/>
            </a:endParaRPr>
          </a:p>
        </p:txBody>
      </p:sp>
      <p:pic>
        <p:nvPicPr>
          <p:cNvPr id="10" name="Picture 9">
            <a:extLst>
              <a:ext uri="{FF2B5EF4-FFF2-40B4-BE49-F238E27FC236}">
                <a16:creationId xmlns:a16="http://schemas.microsoft.com/office/drawing/2014/main" id="{CC35B204-8B75-547D-5582-99D5932D2535}"/>
              </a:ext>
            </a:extLst>
          </p:cNvPr>
          <p:cNvPicPr>
            <a:picLocks noChangeAspect="1"/>
          </p:cNvPicPr>
          <p:nvPr/>
        </p:nvPicPr>
        <p:blipFill>
          <a:blip r:embed="rId3"/>
          <a:stretch>
            <a:fillRect/>
          </a:stretch>
        </p:blipFill>
        <p:spPr>
          <a:xfrm>
            <a:off x="6131512" y="1013090"/>
            <a:ext cx="6042066" cy="5754776"/>
          </a:xfrm>
          <a:prstGeom prst="rect">
            <a:avLst/>
          </a:prstGeom>
        </p:spPr>
      </p:pic>
      <p:sp>
        <p:nvSpPr>
          <p:cNvPr id="7" name="Rectangle 6">
            <a:extLst>
              <a:ext uri="{FF2B5EF4-FFF2-40B4-BE49-F238E27FC236}">
                <a16:creationId xmlns:a16="http://schemas.microsoft.com/office/drawing/2014/main" id="{B638938A-D989-A728-B0AE-8C57F408C671}"/>
              </a:ext>
            </a:extLst>
          </p:cNvPr>
          <p:cNvSpPr/>
          <p:nvPr/>
        </p:nvSpPr>
        <p:spPr>
          <a:xfrm>
            <a:off x="198617" y="2583075"/>
            <a:ext cx="5377104" cy="1862048"/>
          </a:xfrm>
          <a:prstGeom prst="rect">
            <a:avLst/>
          </a:prstGeom>
        </p:spPr>
        <p:txBody>
          <a:bodyPr wrap="square" lIns="91440" tIns="45720" rIns="91440" bIns="45720" anchor="t">
            <a:spAutoFit/>
          </a:bodyPr>
          <a:lstStyle/>
          <a:p>
            <a:pPr>
              <a:spcBef>
                <a:spcPts val="600"/>
              </a:spcBef>
              <a:spcAft>
                <a:spcPts val="600"/>
              </a:spcAft>
              <a:buClr>
                <a:srgbClr val="7030A0"/>
              </a:buClr>
            </a:pPr>
            <a:r>
              <a:rPr lang="en-US" sz="1900">
                <a:solidFill>
                  <a:srgbClr val="002060"/>
                </a:solidFill>
              </a:rPr>
              <a:t>To add your child to your </a:t>
            </a:r>
            <a:r>
              <a:rPr lang="en-US" sz="1900" err="1">
                <a:solidFill>
                  <a:srgbClr val="002060"/>
                </a:solidFill>
              </a:rPr>
              <a:t>MySchools</a:t>
            </a:r>
            <a:r>
              <a:rPr lang="en-US" sz="1900">
                <a:solidFill>
                  <a:srgbClr val="002060"/>
                </a:solidFill>
              </a:rPr>
              <a:t> account, you will need:</a:t>
            </a:r>
            <a:endParaRPr lang="en-US" sz="1900">
              <a:solidFill>
                <a:srgbClr val="002060"/>
              </a:solidFill>
              <a:ea typeface="Calibri"/>
              <a:cs typeface="Calibri"/>
            </a:endParaRPr>
          </a:p>
          <a:p>
            <a:pPr marL="800100" lvl="1" indent="-342900">
              <a:spcBef>
                <a:spcPts val="600"/>
              </a:spcBef>
              <a:spcAft>
                <a:spcPts val="600"/>
              </a:spcAft>
              <a:buClr>
                <a:schemeClr val="accent2"/>
              </a:buClr>
              <a:buFont typeface="Arial"/>
              <a:buChar char="•"/>
            </a:pPr>
            <a:r>
              <a:rPr lang="en-US" sz="1900">
                <a:solidFill>
                  <a:srgbClr val="002060"/>
                </a:solidFill>
              </a:rPr>
              <a:t>Your child’s unique account creation code (in their account creation letter).</a:t>
            </a:r>
            <a:endParaRPr lang="en-US" sz="1900">
              <a:solidFill>
                <a:srgbClr val="002060"/>
              </a:solidFill>
              <a:ea typeface="Calibri"/>
              <a:cs typeface="Calibri"/>
            </a:endParaRPr>
          </a:p>
          <a:p>
            <a:pPr marL="800100" lvl="1" indent="-342900">
              <a:spcBef>
                <a:spcPts val="600"/>
              </a:spcBef>
              <a:spcAft>
                <a:spcPts val="600"/>
              </a:spcAft>
              <a:buClr>
                <a:schemeClr val="accent2"/>
              </a:buClr>
              <a:buFont typeface="Arial"/>
              <a:buChar char="•"/>
            </a:pPr>
            <a:r>
              <a:rPr lang="en-US" sz="1900">
                <a:solidFill>
                  <a:srgbClr val="002060"/>
                </a:solidFill>
              </a:rPr>
              <a:t>Your child’s student ID (OSIS #). </a:t>
            </a:r>
            <a:endParaRPr lang="en-US" sz="1900">
              <a:solidFill>
                <a:srgbClr val="002060"/>
              </a:solidFill>
              <a:ea typeface="Calibri" panose="020F0502020204030204"/>
              <a:cs typeface="Calibri" panose="020F0502020204030204"/>
            </a:endParaRPr>
          </a:p>
        </p:txBody>
      </p:sp>
      <p:sp>
        <p:nvSpPr>
          <p:cNvPr id="11" name="Rectangle 10">
            <a:extLst>
              <a:ext uri="{FF2B5EF4-FFF2-40B4-BE49-F238E27FC236}">
                <a16:creationId xmlns:a16="http://schemas.microsoft.com/office/drawing/2014/main" id="{684ACFFF-2B08-96F6-930E-0D2390916888}"/>
              </a:ext>
            </a:extLst>
          </p:cNvPr>
          <p:cNvSpPr/>
          <p:nvPr/>
        </p:nvSpPr>
        <p:spPr>
          <a:xfrm>
            <a:off x="683385" y="4786135"/>
            <a:ext cx="5377104" cy="1354217"/>
          </a:xfrm>
          <a:prstGeom prst="rect">
            <a:avLst/>
          </a:prstGeom>
        </p:spPr>
        <p:txBody>
          <a:bodyPr wrap="square" lIns="91440" tIns="45720" rIns="91440" bIns="45720" anchor="t">
            <a:spAutoFit/>
          </a:bodyPr>
          <a:lstStyle/>
          <a:p>
            <a:pPr marL="342900" indent="-342900">
              <a:spcBef>
                <a:spcPts val="600"/>
              </a:spcBef>
              <a:spcAft>
                <a:spcPts val="600"/>
              </a:spcAft>
              <a:buClr>
                <a:schemeClr val="accent2"/>
              </a:buClr>
              <a:buFont typeface="Arial" panose="020B0604020202020204" pitchFamily="34" charset="0"/>
              <a:buChar char="•"/>
            </a:pPr>
            <a:r>
              <a:rPr lang="en-US" b="1">
                <a:solidFill>
                  <a:srgbClr val="002060"/>
                </a:solidFill>
              </a:rPr>
              <a:t>Public school families</a:t>
            </a:r>
            <a:r>
              <a:rPr lang="en-US">
                <a:solidFill>
                  <a:srgbClr val="002060"/>
                </a:solidFill>
              </a:rPr>
              <a:t>: Reach out to your child’s current school.</a:t>
            </a:r>
            <a:endParaRPr lang="en-US">
              <a:solidFill>
                <a:srgbClr val="002060"/>
              </a:solidFill>
              <a:cs typeface="Calibri" panose="020F0502020204030204"/>
            </a:endParaRPr>
          </a:p>
          <a:p>
            <a:pPr marL="342900" indent="-342900">
              <a:spcBef>
                <a:spcPts val="600"/>
              </a:spcBef>
              <a:spcAft>
                <a:spcPts val="600"/>
              </a:spcAft>
              <a:buClr>
                <a:schemeClr val="accent2"/>
              </a:buClr>
              <a:buFont typeface="Arial" panose="020B0604020202020204" pitchFamily="34" charset="0"/>
              <a:buChar char="•"/>
            </a:pPr>
            <a:r>
              <a:rPr lang="en-US" b="1">
                <a:solidFill>
                  <a:srgbClr val="002060"/>
                </a:solidFill>
              </a:rPr>
              <a:t>Private school families</a:t>
            </a:r>
            <a:r>
              <a:rPr lang="en-US">
                <a:solidFill>
                  <a:srgbClr val="002060"/>
                </a:solidFill>
              </a:rPr>
              <a:t>: Contact a Family Welcome Center at </a:t>
            </a:r>
            <a:r>
              <a:rPr lang="en-US">
                <a:solidFill>
                  <a:srgbClr val="002060"/>
                </a:solidFill>
                <a:hlinkClick r:id="rId4"/>
              </a:rPr>
              <a:t>schools.nyc/fwc</a:t>
            </a:r>
            <a:r>
              <a:rPr lang="en-US">
                <a:solidFill>
                  <a:srgbClr val="002060"/>
                </a:solidFill>
              </a:rPr>
              <a:t>.</a:t>
            </a:r>
            <a:endParaRPr lang="en-US" err="1">
              <a:solidFill>
                <a:srgbClr val="002060"/>
              </a:solidFill>
              <a:ea typeface="Calibri" panose="020F0502020204030204"/>
              <a:cs typeface="Calibri" panose="020F0502020204030204"/>
            </a:endParaRPr>
          </a:p>
        </p:txBody>
      </p:sp>
      <p:sp>
        <p:nvSpPr>
          <p:cNvPr id="12" name="Rectangle 11">
            <a:extLst>
              <a:ext uri="{FF2B5EF4-FFF2-40B4-BE49-F238E27FC236}">
                <a16:creationId xmlns:a16="http://schemas.microsoft.com/office/drawing/2014/main" id="{F352C270-EA2B-EC2F-BE1D-6E33DCA35863}"/>
              </a:ext>
            </a:extLst>
          </p:cNvPr>
          <p:cNvSpPr/>
          <p:nvPr/>
        </p:nvSpPr>
        <p:spPr>
          <a:xfrm>
            <a:off x="163640" y="1257952"/>
            <a:ext cx="4989859" cy="400110"/>
          </a:xfrm>
          <a:prstGeom prst="rect">
            <a:avLst/>
          </a:prstGeom>
        </p:spPr>
        <p:txBody>
          <a:bodyPr wrap="square" lIns="91440" tIns="45720" rIns="91440" bIns="45720" anchor="t">
            <a:spAutoFit/>
          </a:bodyPr>
          <a:lstStyle/>
          <a:p>
            <a:r>
              <a:rPr lang="en-US" sz="2000" b="1">
                <a:solidFill>
                  <a:srgbClr val="002060"/>
                </a:solidFill>
                <a:ea typeface="Calibri"/>
                <a:cs typeface="Calibri"/>
              </a:rPr>
              <a:t>Already have an account?</a:t>
            </a:r>
          </a:p>
        </p:txBody>
      </p:sp>
      <p:sp>
        <p:nvSpPr>
          <p:cNvPr id="13" name="Rectangle 12">
            <a:extLst>
              <a:ext uri="{FF2B5EF4-FFF2-40B4-BE49-F238E27FC236}">
                <a16:creationId xmlns:a16="http://schemas.microsoft.com/office/drawing/2014/main" id="{B4F48EF0-F1A6-D07B-CBE8-724746DDC542}"/>
              </a:ext>
            </a:extLst>
          </p:cNvPr>
          <p:cNvSpPr/>
          <p:nvPr/>
        </p:nvSpPr>
        <p:spPr>
          <a:xfrm>
            <a:off x="189040" y="2241289"/>
            <a:ext cx="4989859" cy="400110"/>
          </a:xfrm>
          <a:prstGeom prst="rect">
            <a:avLst/>
          </a:prstGeom>
        </p:spPr>
        <p:txBody>
          <a:bodyPr wrap="square" lIns="91440" tIns="45720" rIns="91440" bIns="45720" anchor="t">
            <a:spAutoFit/>
          </a:bodyPr>
          <a:lstStyle/>
          <a:p>
            <a:r>
              <a:rPr lang="en-US" sz="2000" b="1">
                <a:solidFill>
                  <a:srgbClr val="002060"/>
                </a:solidFill>
                <a:ea typeface="Calibri"/>
                <a:cs typeface="Calibri"/>
              </a:rPr>
              <a:t>Don’t have an account yet?</a:t>
            </a:r>
          </a:p>
        </p:txBody>
      </p:sp>
      <p:sp>
        <p:nvSpPr>
          <p:cNvPr id="14" name="Rectangle 13">
            <a:extLst>
              <a:ext uri="{FF2B5EF4-FFF2-40B4-BE49-F238E27FC236}">
                <a16:creationId xmlns:a16="http://schemas.microsoft.com/office/drawing/2014/main" id="{82FE690D-9C72-8CFE-7087-3CD5D2A9F06E}"/>
              </a:ext>
            </a:extLst>
          </p:cNvPr>
          <p:cNvSpPr/>
          <p:nvPr/>
        </p:nvSpPr>
        <p:spPr>
          <a:xfrm>
            <a:off x="198617" y="4325781"/>
            <a:ext cx="4989859" cy="400110"/>
          </a:xfrm>
          <a:prstGeom prst="rect">
            <a:avLst/>
          </a:prstGeom>
        </p:spPr>
        <p:txBody>
          <a:bodyPr wrap="square" lIns="91440" tIns="45720" rIns="91440" bIns="45720" anchor="t">
            <a:spAutoFit/>
          </a:bodyPr>
          <a:lstStyle/>
          <a:p>
            <a:r>
              <a:rPr lang="en-US" sz="2000" b="1">
                <a:solidFill>
                  <a:srgbClr val="002060"/>
                </a:solidFill>
                <a:ea typeface="Calibri"/>
                <a:cs typeface="Calibri"/>
              </a:rPr>
              <a:t>Need a copy of your account creation letter?</a:t>
            </a:r>
          </a:p>
        </p:txBody>
      </p:sp>
      <p:pic>
        <p:nvPicPr>
          <p:cNvPr id="5" name="Picture 4" descr="A logo of a city&#10;&#10;AI-generated content may be incorrect.">
            <a:extLst>
              <a:ext uri="{FF2B5EF4-FFF2-40B4-BE49-F238E27FC236}">
                <a16:creationId xmlns:a16="http://schemas.microsoft.com/office/drawing/2014/main" id="{53DB758F-A50A-7242-0A18-E11DAF617728}"/>
              </a:ext>
            </a:extLst>
          </p:cNvPr>
          <p:cNvPicPr>
            <a:picLocks noChangeAspect="1"/>
          </p:cNvPicPr>
          <p:nvPr/>
        </p:nvPicPr>
        <p:blipFill>
          <a:blip r:embed="rId5"/>
          <a:stretch>
            <a:fillRect/>
          </a:stretch>
        </p:blipFill>
        <p:spPr>
          <a:xfrm>
            <a:off x="9084128" y="92982"/>
            <a:ext cx="2977244" cy="530680"/>
          </a:xfrm>
          <a:prstGeom prst="rect">
            <a:avLst/>
          </a:prstGeom>
        </p:spPr>
      </p:pic>
    </p:spTree>
    <p:extLst>
      <p:ext uri="{BB962C8B-B14F-4D97-AF65-F5344CB8AC3E}">
        <p14:creationId xmlns:p14="http://schemas.microsoft.com/office/powerpoint/2010/main" val="39102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8647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p:cNvSpPr txBox="1">
            <a:spLocks/>
          </p:cNvSpPr>
          <p:nvPr/>
        </p:nvSpPr>
        <p:spPr>
          <a:xfrm>
            <a:off x="145664" y="1031546"/>
            <a:ext cx="11366526" cy="1179810"/>
          </a:xfrm>
          <a:prstGeom prst="rect">
            <a:avLst/>
          </a:prstGeom>
          <a:solidFill>
            <a:schemeClr val="bg1"/>
          </a:solid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a:solidFill>
                  <a:srgbClr val="002060"/>
                </a:solidFill>
                <a:latin typeface="Arial" panose="020B0604020202020204" pitchFamily="34" charset="0"/>
                <a:cs typeface="Arial" panose="020B0604020202020204" pitchFamily="34" charset="0"/>
              </a:rPr>
              <a:t>Each middle school program has a set number of seats for incoming students.</a:t>
            </a:r>
          </a:p>
          <a:p>
            <a:pPr>
              <a:lnSpc>
                <a:spcPct val="100000"/>
              </a:lnSpc>
            </a:pPr>
            <a:r>
              <a:rPr lang="en-US" sz="1800">
                <a:solidFill>
                  <a:srgbClr val="002060"/>
                </a:solidFill>
                <a:latin typeface="Arial" panose="020B0604020202020204" pitchFamily="34" charset="0"/>
                <a:cs typeface="Arial" panose="020B0604020202020204" pitchFamily="34" charset="0"/>
              </a:rPr>
              <a:t>There are specific seats for general education students (GE), and students with disabilities (SWD).</a:t>
            </a:r>
          </a:p>
          <a:p>
            <a:pPr>
              <a:lnSpc>
                <a:spcPct val="100000"/>
              </a:lnSpc>
            </a:pPr>
            <a:r>
              <a:rPr lang="en-US" sz="1800">
                <a:solidFill>
                  <a:srgbClr val="002060"/>
                </a:solidFill>
                <a:latin typeface="Arial" panose="020B0604020202020204" pitchFamily="34" charset="0"/>
                <a:cs typeface="Arial" panose="020B0604020202020204" pitchFamily="34" charset="0"/>
              </a:rPr>
              <a:t>Applicants are automatically assigned to one group of seats based on the student's instructional program. </a:t>
            </a:r>
          </a:p>
        </p:txBody>
      </p:sp>
      <p:sp>
        <p:nvSpPr>
          <p:cNvPr id="11" name="Rectangle 10"/>
          <p:cNvSpPr/>
          <p:nvPr/>
        </p:nvSpPr>
        <p:spPr>
          <a:xfrm>
            <a:off x="259252" y="77049"/>
            <a:ext cx="3053015" cy="707886"/>
          </a:xfrm>
          <a:prstGeom prst="rect">
            <a:avLst/>
          </a:prstGeom>
        </p:spPr>
        <p:txBody>
          <a:bodyPr wrap="none" lIns="91440" tIns="45720" rIns="91440" bIns="45720" anchor="t">
            <a:spAutoFit/>
          </a:bodyPr>
          <a:lstStyle/>
          <a:p>
            <a:pPr algn="ctr"/>
            <a:r>
              <a:rPr lang="en-US" sz="4000" b="1">
                <a:solidFill>
                  <a:schemeClr val="bg1"/>
                </a:solidFill>
                <a:latin typeface="Aptos" panose="020B0004020202020204" pitchFamily="34" charset="0"/>
                <a:cs typeface="Arial"/>
              </a:rPr>
              <a:t>Seat Groups</a:t>
            </a:r>
          </a:p>
        </p:txBody>
      </p:sp>
      <p:sp>
        <p:nvSpPr>
          <p:cNvPr id="14" name="object 3">
            <a:extLst>
              <a:ext uri="{FF2B5EF4-FFF2-40B4-BE49-F238E27FC236}">
                <a16:creationId xmlns:a16="http://schemas.microsoft.com/office/drawing/2014/main" id="{E2424158-9B24-47D0-A209-2B3EBCB3FFDB}"/>
              </a:ext>
            </a:extLst>
          </p:cNvPr>
          <p:cNvSpPr txBox="1"/>
          <p:nvPr/>
        </p:nvSpPr>
        <p:spPr>
          <a:xfrm>
            <a:off x="6828620" y="4537950"/>
            <a:ext cx="3678270" cy="1364733"/>
          </a:xfrm>
          <a:prstGeom prst="rect">
            <a:avLst/>
          </a:prstGeom>
        </p:spPr>
        <p:txBody>
          <a:bodyPr vert="horz" wrap="square" lIns="0" tIns="12700" rIns="0" bIns="0" rtlCol="0" anchor="t">
            <a:spAutoFit/>
          </a:bodyPr>
          <a:lstStyle/>
          <a:p>
            <a:pPr marL="12700">
              <a:lnSpc>
                <a:spcPct val="100000"/>
              </a:lnSpc>
              <a:spcBef>
                <a:spcPts val="600"/>
              </a:spcBef>
              <a:spcAft>
                <a:spcPts val="600"/>
              </a:spcAft>
            </a:pPr>
            <a:r>
              <a:rPr b="1">
                <a:solidFill>
                  <a:srgbClr val="002060"/>
                </a:solidFill>
                <a:latin typeface="Arial" panose="020B0604020202020204" pitchFamily="34" charset="0"/>
                <a:cs typeface="Arial" panose="020B0604020202020204" pitchFamily="34" charset="0"/>
              </a:rPr>
              <a:t>General Education Students (GE)</a:t>
            </a:r>
            <a:endParaRPr lang="en-US" b="1">
              <a:solidFill>
                <a:srgbClr val="002060"/>
              </a:solidFill>
              <a:latin typeface="Arial" panose="020B0604020202020204" pitchFamily="34" charset="0"/>
              <a:cs typeface="Arial" panose="020B0604020202020204" pitchFamily="34" charset="0"/>
            </a:endParaRPr>
          </a:p>
          <a:p>
            <a:pPr marL="12700" marR="140970">
              <a:lnSpc>
                <a:spcPct val="113700"/>
              </a:lnSpc>
              <a:spcBef>
                <a:spcPts val="600"/>
              </a:spcBef>
              <a:spcAft>
                <a:spcPts val="600"/>
              </a:spcAft>
              <a:tabLst>
                <a:tab pos="165100" algn="l"/>
              </a:tabLst>
            </a:pPr>
            <a:r>
              <a:rPr lang="en-US">
                <a:solidFill>
                  <a:srgbClr val="002060"/>
                </a:solidFill>
                <a:latin typeface="Arial" panose="020B0604020202020204" pitchFamily="34" charset="0"/>
                <a:cs typeface="Arial" panose="020B0604020202020204" pitchFamily="34" charset="0"/>
              </a:rPr>
              <a:t>Receive special education instructional programming for 20% or less of their academic program.</a:t>
            </a:r>
          </a:p>
        </p:txBody>
      </p:sp>
      <p:sp>
        <p:nvSpPr>
          <p:cNvPr id="15" name="object 4">
            <a:extLst>
              <a:ext uri="{FF2B5EF4-FFF2-40B4-BE49-F238E27FC236}">
                <a16:creationId xmlns:a16="http://schemas.microsoft.com/office/drawing/2014/main" id="{FE8B6D81-E5D3-A045-4C31-32AE650981C5}"/>
              </a:ext>
            </a:extLst>
          </p:cNvPr>
          <p:cNvSpPr/>
          <p:nvPr/>
        </p:nvSpPr>
        <p:spPr>
          <a:xfrm>
            <a:off x="5650478" y="2598553"/>
            <a:ext cx="19270" cy="3562227"/>
          </a:xfrm>
          <a:custGeom>
            <a:avLst/>
            <a:gdLst/>
            <a:ahLst/>
            <a:cxnLst/>
            <a:rect l="l" t="t" r="r" b="b"/>
            <a:pathLst>
              <a:path h="1638300">
                <a:moveTo>
                  <a:pt x="0" y="1638299"/>
                </a:moveTo>
                <a:lnTo>
                  <a:pt x="0" y="0"/>
                </a:lnTo>
              </a:path>
            </a:pathLst>
          </a:custGeom>
          <a:ln w="28575">
            <a:solidFill>
              <a:srgbClr val="A7A9AC"/>
            </a:solidFill>
          </a:ln>
        </p:spPr>
        <p:txBody>
          <a:bodyPr wrap="square" lIns="0" tIns="0" rIns="0" bIns="0" rtlCol="0"/>
          <a:lstStyle/>
          <a:p>
            <a:endParaRPr sz="2800"/>
          </a:p>
        </p:txBody>
      </p:sp>
      <p:sp>
        <p:nvSpPr>
          <p:cNvPr id="16" name="object 5">
            <a:extLst>
              <a:ext uri="{FF2B5EF4-FFF2-40B4-BE49-F238E27FC236}">
                <a16:creationId xmlns:a16="http://schemas.microsoft.com/office/drawing/2014/main" id="{841B15D4-3D78-18AA-62A5-400B033BDDDE}"/>
              </a:ext>
            </a:extLst>
          </p:cNvPr>
          <p:cNvSpPr txBox="1"/>
          <p:nvPr/>
        </p:nvSpPr>
        <p:spPr>
          <a:xfrm>
            <a:off x="935589" y="4535773"/>
            <a:ext cx="3835409" cy="1274708"/>
          </a:xfrm>
          <a:prstGeom prst="rect">
            <a:avLst/>
          </a:prstGeom>
        </p:spPr>
        <p:txBody>
          <a:bodyPr vert="horz" wrap="square" lIns="0" tIns="12700" rIns="0" bIns="0" rtlCol="0" anchor="t">
            <a:spAutoFit/>
          </a:bodyPr>
          <a:lstStyle>
            <a:defPPr>
              <a:defRPr lang="en-US"/>
            </a:defPPr>
            <a:lvl1pPr marL="12700">
              <a:lnSpc>
                <a:spcPct val="100000"/>
              </a:lnSpc>
              <a:spcBef>
                <a:spcPts val="100"/>
              </a:spcBef>
              <a:defRPr b="1">
                <a:solidFill>
                  <a:srgbClr val="002060"/>
                </a:solidFill>
                <a:latin typeface="Arial" panose="020B0604020202020204" pitchFamily="34" charset="0"/>
                <a:cs typeface="Arial" panose="020B0604020202020204" pitchFamily="34" charset="0"/>
              </a:defRPr>
            </a:lvl1pPr>
          </a:lstStyle>
          <a:p>
            <a:pPr>
              <a:spcBef>
                <a:spcPts val="600"/>
              </a:spcBef>
              <a:spcAft>
                <a:spcPts val="600"/>
              </a:spcAft>
            </a:pPr>
            <a:r>
              <a:t>Students with Disabilities (SWD)</a:t>
            </a:r>
            <a:endParaRPr lang="en-US"/>
          </a:p>
          <a:p>
            <a:pPr>
              <a:spcBef>
                <a:spcPts val="600"/>
              </a:spcBef>
              <a:spcAft>
                <a:spcPts val="600"/>
              </a:spcAft>
            </a:pPr>
            <a:r>
              <a:rPr lang="en-US" b="0"/>
              <a:t>Receive special education instructional programming for more than 20% of their academic program. </a:t>
            </a:r>
          </a:p>
        </p:txBody>
      </p:sp>
      <p:sp>
        <p:nvSpPr>
          <p:cNvPr id="6" name="Slide Number Placeholder 2">
            <a:extLst>
              <a:ext uri="{FF2B5EF4-FFF2-40B4-BE49-F238E27FC236}">
                <a16:creationId xmlns:a16="http://schemas.microsoft.com/office/drawing/2014/main" id="{988C9E3C-6C68-84EC-6306-26A8597F763C}"/>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5</a:t>
            </a:fld>
            <a:endParaRPr lang="en-US" sz="1400" b="1">
              <a:solidFill>
                <a:srgbClr val="002060"/>
              </a:solidFill>
              <a:cs typeface="Calibri" panose="020F0502020204030204"/>
            </a:endParaRPr>
          </a:p>
        </p:txBody>
      </p:sp>
      <p:pic>
        <p:nvPicPr>
          <p:cNvPr id="37" name="Image 884">
            <a:extLst>
              <a:ext uri="{FF2B5EF4-FFF2-40B4-BE49-F238E27FC236}">
                <a16:creationId xmlns:a16="http://schemas.microsoft.com/office/drawing/2014/main" id="{0CE759CF-70EC-38FB-7838-30C7BB7BCDD6}"/>
              </a:ext>
            </a:extLst>
          </p:cNvPr>
          <p:cNvPicPr>
            <a:picLocks/>
          </p:cNvPicPr>
          <p:nvPr/>
        </p:nvPicPr>
        <p:blipFill>
          <a:blip r:embed="rId3" cstate="print"/>
          <a:stretch>
            <a:fillRect/>
          </a:stretch>
        </p:blipFill>
        <p:spPr>
          <a:xfrm>
            <a:off x="8519063" y="2888562"/>
            <a:ext cx="416469" cy="560352"/>
          </a:xfrm>
          <a:prstGeom prst="rect">
            <a:avLst/>
          </a:prstGeom>
        </p:spPr>
      </p:pic>
      <p:pic>
        <p:nvPicPr>
          <p:cNvPr id="38" name="Image 884">
            <a:extLst>
              <a:ext uri="{FF2B5EF4-FFF2-40B4-BE49-F238E27FC236}">
                <a16:creationId xmlns:a16="http://schemas.microsoft.com/office/drawing/2014/main" id="{61E81A71-A4B0-77DD-B440-002674ED9D55}"/>
              </a:ext>
            </a:extLst>
          </p:cNvPr>
          <p:cNvPicPr>
            <a:picLocks/>
          </p:cNvPicPr>
          <p:nvPr/>
        </p:nvPicPr>
        <p:blipFill>
          <a:blip r:embed="rId3" cstate="print"/>
          <a:stretch>
            <a:fillRect/>
          </a:stretch>
        </p:blipFill>
        <p:spPr>
          <a:xfrm>
            <a:off x="8061865" y="2887598"/>
            <a:ext cx="416469" cy="560352"/>
          </a:xfrm>
          <a:prstGeom prst="rect">
            <a:avLst/>
          </a:prstGeom>
        </p:spPr>
      </p:pic>
      <p:pic>
        <p:nvPicPr>
          <p:cNvPr id="39" name="Image 884">
            <a:extLst>
              <a:ext uri="{FF2B5EF4-FFF2-40B4-BE49-F238E27FC236}">
                <a16:creationId xmlns:a16="http://schemas.microsoft.com/office/drawing/2014/main" id="{3EC195DF-115B-B799-8B91-61C024EFB6FB}"/>
              </a:ext>
            </a:extLst>
          </p:cNvPr>
          <p:cNvPicPr>
            <a:picLocks/>
          </p:cNvPicPr>
          <p:nvPr/>
        </p:nvPicPr>
        <p:blipFill>
          <a:blip r:embed="rId3" cstate="print"/>
          <a:stretch>
            <a:fillRect/>
          </a:stretch>
        </p:blipFill>
        <p:spPr>
          <a:xfrm>
            <a:off x="8519063" y="3615674"/>
            <a:ext cx="416469" cy="560352"/>
          </a:xfrm>
          <a:prstGeom prst="rect">
            <a:avLst/>
          </a:prstGeom>
        </p:spPr>
      </p:pic>
      <p:pic>
        <p:nvPicPr>
          <p:cNvPr id="40" name="Image 884">
            <a:extLst>
              <a:ext uri="{FF2B5EF4-FFF2-40B4-BE49-F238E27FC236}">
                <a16:creationId xmlns:a16="http://schemas.microsoft.com/office/drawing/2014/main" id="{120A82ED-8BDB-56D3-CC4A-A74DC6876A97}"/>
              </a:ext>
            </a:extLst>
          </p:cNvPr>
          <p:cNvPicPr>
            <a:picLocks/>
          </p:cNvPicPr>
          <p:nvPr/>
        </p:nvPicPr>
        <p:blipFill>
          <a:blip r:embed="rId3" cstate="print"/>
          <a:stretch>
            <a:fillRect/>
          </a:stretch>
        </p:blipFill>
        <p:spPr>
          <a:xfrm>
            <a:off x="8061865" y="3604947"/>
            <a:ext cx="416469" cy="560352"/>
          </a:xfrm>
          <a:prstGeom prst="rect">
            <a:avLst/>
          </a:prstGeom>
        </p:spPr>
      </p:pic>
      <p:pic>
        <p:nvPicPr>
          <p:cNvPr id="41" name="Image 884">
            <a:extLst>
              <a:ext uri="{FF2B5EF4-FFF2-40B4-BE49-F238E27FC236}">
                <a16:creationId xmlns:a16="http://schemas.microsoft.com/office/drawing/2014/main" id="{9970CEB7-BC04-2299-D969-C3395BA672D8}"/>
              </a:ext>
            </a:extLst>
          </p:cNvPr>
          <p:cNvPicPr>
            <a:picLocks/>
          </p:cNvPicPr>
          <p:nvPr/>
        </p:nvPicPr>
        <p:blipFill>
          <a:blip r:embed="rId3" cstate="print"/>
          <a:stretch>
            <a:fillRect/>
          </a:stretch>
        </p:blipFill>
        <p:spPr>
          <a:xfrm>
            <a:off x="7618114" y="2891813"/>
            <a:ext cx="416469" cy="560352"/>
          </a:xfrm>
          <a:prstGeom prst="rect">
            <a:avLst/>
          </a:prstGeom>
        </p:spPr>
      </p:pic>
      <p:pic>
        <p:nvPicPr>
          <p:cNvPr id="42" name="Image 884">
            <a:extLst>
              <a:ext uri="{FF2B5EF4-FFF2-40B4-BE49-F238E27FC236}">
                <a16:creationId xmlns:a16="http://schemas.microsoft.com/office/drawing/2014/main" id="{CB089825-6485-78F8-4F82-468DEE9A3B2F}"/>
              </a:ext>
            </a:extLst>
          </p:cNvPr>
          <p:cNvPicPr>
            <a:picLocks/>
          </p:cNvPicPr>
          <p:nvPr/>
        </p:nvPicPr>
        <p:blipFill>
          <a:blip r:embed="rId3" cstate="print"/>
          <a:stretch>
            <a:fillRect/>
          </a:stretch>
        </p:blipFill>
        <p:spPr>
          <a:xfrm>
            <a:off x="7618114" y="3606932"/>
            <a:ext cx="416469" cy="560352"/>
          </a:xfrm>
          <a:prstGeom prst="rect">
            <a:avLst/>
          </a:prstGeom>
        </p:spPr>
      </p:pic>
      <p:pic>
        <p:nvPicPr>
          <p:cNvPr id="43" name="Image 884">
            <a:extLst>
              <a:ext uri="{FF2B5EF4-FFF2-40B4-BE49-F238E27FC236}">
                <a16:creationId xmlns:a16="http://schemas.microsoft.com/office/drawing/2014/main" id="{D35381F0-8F8C-F4FE-4908-B57F934DB6D1}"/>
              </a:ext>
            </a:extLst>
          </p:cNvPr>
          <p:cNvPicPr>
            <a:picLocks/>
          </p:cNvPicPr>
          <p:nvPr/>
        </p:nvPicPr>
        <p:blipFill>
          <a:blip r:embed="rId3" cstate="print"/>
          <a:stretch>
            <a:fillRect/>
          </a:stretch>
        </p:blipFill>
        <p:spPr>
          <a:xfrm>
            <a:off x="7160915" y="2889283"/>
            <a:ext cx="416469" cy="560352"/>
          </a:xfrm>
          <a:prstGeom prst="rect">
            <a:avLst/>
          </a:prstGeom>
        </p:spPr>
      </p:pic>
      <p:pic>
        <p:nvPicPr>
          <p:cNvPr id="44" name="Image 884">
            <a:extLst>
              <a:ext uri="{FF2B5EF4-FFF2-40B4-BE49-F238E27FC236}">
                <a16:creationId xmlns:a16="http://schemas.microsoft.com/office/drawing/2014/main" id="{A1480812-A0DD-5084-EDFA-E69DEA95D435}"/>
              </a:ext>
            </a:extLst>
          </p:cNvPr>
          <p:cNvPicPr>
            <a:picLocks/>
          </p:cNvPicPr>
          <p:nvPr/>
        </p:nvPicPr>
        <p:blipFill>
          <a:blip r:embed="rId3" cstate="print"/>
          <a:stretch>
            <a:fillRect/>
          </a:stretch>
        </p:blipFill>
        <p:spPr>
          <a:xfrm>
            <a:off x="7160915" y="3585860"/>
            <a:ext cx="416469" cy="560352"/>
          </a:xfrm>
          <a:prstGeom prst="rect">
            <a:avLst/>
          </a:prstGeom>
        </p:spPr>
      </p:pic>
      <p:pic>
        <p:nvPicPr>
          <p:cNvPr id="45" name="Image 884">
            <a:extLst>
              <a:ext uri="{FF2B5EF4-FFF2-40B4-BE49-F238E27FC236}">
                <a16:creationId xmlns:a16="http://schemas.microsoft.com/office/drawing/2014/main" id="{C71760B8-A32F-9978-028E-FD0F20B8212E}"/>
              </a:ext>
            </a:extLst>
          </p:cNvPr>
          <p:cNvPicPr>
            <a:picLocks/>
          </p:cNvPicPr>
          <p:nvPr/>
        </p:nvPicPr>
        <p:blipFill>
          <a:blip r:embed="rId3" cstate="print"/>
          <a:stretch>
            <a:fillRect/>
          </a:stretch>
        </p:blipFill>
        <p:spPr>
          <a:xfrm>
            <a:off x="8962814" y="3608117"/>
            <a:ext cx="416469" cy="560352"/>
          </a:xfrm>
          <a:prstGeom prst="rect">
            <a:avLst/>
          </a:prstGeom>
        </p:spPr>
      </p:pic>
      <p:pic>
        <p:nvPicPr>
          <p:cNvPr id="46" name="Image 884">
            <a:extLst>
              <a:ext uri="{FF2B5EF4-FFF2-40B4-BE49-F238E27FC236}">
                <a16:creationId xmlns:a16="http://schemas.microsoft.com/office/drawing/2014/main" id="{DF015D00-BC61-7DD9-44A6-0109CA728197}"/>
              </a:ext>
            </a:extLst>
          </p:cNvPr>
          <p:cNvPicPr>
            <a:picLocks/>
          </p:cNvPicPr>
          <p:nvPr/>
        </p:nvPicPr>
        <p:blipFill>
          <a:blip r:embed="rId3" cstate="print"/>
          <a:stretch>
            <a:fillRect/>
          </a:stretch>
        </p:blipFill>
        <p:spPr>
          <a:xfrm>
            <a:off x="8976261" y="2894452"/>
            <a:ext cx="416469" cy="560352"/>
          </a:xfrm>
          <a:prstGeom prst="rect">
            <a:avLst/>
          </a:prstGeom>
        </p:spPr>
      </p:pic>
      <p:pic>
        <p:nvPicPr>
          <p:cNvPr id="47" name="Image 884">
            <a:extLst>
              <a:ext uri="{FF2B5EF4-FFF2-40B4-BE49-F238E27FC236}">
                <a16:creationId xmlns:a16="http://schemas.microsoft.com/office/drawing/2014/main" id="{28D687B6-B12B-4944-DC66-2242D2AC9C00}"/>
              </a:ext>
            </a:extLst>
          </p:cNvPr>
          <p:cNvPicPr>
            <a:picLocks/>
          </p:cNvPicPr>
          <p:nvPr/>
        </p:nvPicPr>
        <p:blipFill>
          <a:blip r:embed="rId3" cstate="print"/>
          <a:stretch>
            <a:fillRect/>
          </a:stretch>
        </p:blipFill>
        <p:spPr>
          <a:xfrm>
            <a:off x="9444889" y="3616262"/>
            <a:ext cx="416469" cy="560352"/>
          </a:xfrm>
          <a:prstGeom prst="rect">
            <a:avLst/>
          </a:prstGeom>
        </p:spPr>
      </p:pic>
      <p:pic>
        <p:nvPicPr>
          <p:cNvPr id="48" name="Image 884">
            <a:extLst>
              <a:ext uri="{FF2B5EF4-FFF2-40B4-BE49-F238E27FC236}">
                <a16:creationId xmlns:a16="http://schemas.microsoft.com/office/drawing/2014/main" id="{9170918D-31E1-B332-C4D6-1354452CF35D}"/>
              </a:ext>
            </a:extLst>
          </p:cNvPr>
          <p:cNvPicPr>
            <a:picLocks/>
          </p:cNvPicPr>
          <p:nvPr/>
        </p:nvPicPr>
        <p:blipFill>
          <a:blip r:embed="rId3" cstate="print"/>
          <a:stretch>
            <a:fillRect/>
          </a:stretch>
        </p:blipFill>
        <p:spPr>
          <a:xfrm>
            <a:off x="9433459" y="2894452"/>
            <a:ext cx="416469" cy="560352"/>
          </a:xfrm>
          <a:prstGeom prst="rect">
            <a:avLst/>
          </a:prstGeom>
        </p:spPr>
      </p:pic>
      <p:pic>
        <p:nvPicPr>
          <p:cNvPr id="2" name="Image 884">
            <a:extLst>
              <a:ext uri="{FF2B5EF4-FFF2-40B4-BE49-F238E27FC236}">
                <a16:creationId xmlns:a16="http://schemas.microsoft.com/office/drawing/2014/main" id="{5552EDD0-600D-F2BB-ED22-6A55D3767807}"/>
              </a:ext>
            </a:extLst>
          </p:cNvPr>
          <p:cNvPicPr>
            <a:picLocks/>
          </p:cNvPicPr>
          <p:nvPr/>
        </p:nvPicPr>
        <p:blipFill>
          <a:blip r:embed="rId3" cstate="print"/>
          <a:stretch>
            <a:fillRect/>
          </a:stretch>
        </p:blipFill>
        <p:spPr>
          <a:xfrm>
            <a:off x="2901485" y="2916596"/>
            <a:ext cx="416469" cy="560352"/>
          </a:xfrm>
          <a:prstGeom prst="rect">
            <a:avLst/>
          </a:prstGeom>
        </p:spPr>
      </p:pic>
      <p:pic>
        <p:nvPicPr>
          <p:cNvPr id="3" name="Image 884">
            <a:extLst>
              <a:ext uri="{FF2B5EF4-FFF2-40B4-BE49-F238E27FC236}">
                <a16:creationId xmlns:a16="http://schemas.microsoft.com/office/drawing/2014/main" id="{52F0A29E-8350-9932-15A1-6D894E9635D6}"/>
              </a:ext>
            </a:extLst>
          </p:cNvPr>
          <p:cNvPicPr>
            <a:picLocks/>
          </p:cNvPicPr>
          <p:nvPr/>
        </p:nvPicPr>
        <p:blipFill>
          <a:blip r:embed="rId3" cstate="print"/>
          <a:stretch>
            <a:fillRect/>
          </a:stretch>
        </p:blipFill>
        <p:spPr>
          <a:xfrm>
            <a:off x="2444287" y="2915632"/>
            <a:ext cx="416469" cy="560352"/>
          </a:xfrm>
          <a:prstGeom prst="rect">
            <a:avLst/>
          </a:prstGeom>
        </p:spPr>
      </p:pic>
      <p:pic>
        <p:nvPicPr>
          <p:cNvPr id="12" name="Image 884">
            <a:extLst>
              <a:ext uri="{FF2B5EF4-FFF2-40B4-BE49-F238E27FC236}">
                <a16:creationId xmlns:a16="http://schemas.microsoft.com/office/drawing/2014/main" id="{2047FEA5-111D-4F49-A068-4D7010C805EE}"/>
              </a:ext>
            </a:extLst>
          </p:cNvPr>
          <p:cNvPicPr>
            <a:picLocks/>
          </p:cNvPicPr>
          <p:nvPr/>
        </p:nvPicPr>
        <p:blipFill>
          <a:blip r:embed="rId3" cstate="print"/>
          <a:stretch>
            <a:fillRect/>
          </a:stretch>
        </p:blipFill>
        <p:spPr>
          <a:xfrm>
            <a:off x="2901485" y="3643708"/>
            <a:ext cx="416469" cy="560352"/>
          </a:xfrm>
          <a:prstGeom prst="rect">
            <a:avLst/>
          </a:prstGeom>
        </p:spPr>
      </p:pic>
      <p:pic>
        <p:nvPicPr>
          <p:cNvPr id="13" name="Image 884">
            <a:extLst>
              <a:ext uri="{FF2B5EF4-FFF2-40B4-BE49-F238E27FC236}">
                <a16:creationId xmlns:a16="http://schemas.microsoft.com/office/drawing/2014/main" id="{122441FD-26B2-B34C-41C9-EE5C51ABEDC6}"/>
              </a:ext>
            </a:extLst>
          </p:cNvPr>
          <p:cNvPicPr>
            <a:picLocks/>
          </p:cNvPicPr>
          <p:nvPr/>
        </p:nvPicPr>
        <p:blipFill>
          <a:blip r:embed="rId3" cstate="print"/>
          <a:stretch>
            <a:fillRect/>
          </a:stretch>
        </p:blipFill>
        <p:spPr>
          <a:xfrm>
            <a:off x="2444287" y="3632981"/>
            <a:ext cx="416469" cy="560352"/>
          </a:xfrm>
          <a:prstGeom prst="rect">
            <a:avLst/>
          </a:prstGeom>
        </p:spPr>
      </p:pic>
      <p:pic>
        <p:nvPicPr>
          <p:cNvPr id="17" name="Image 884">
            <a:extLst>
              <a:ext uri="{FF2B5EF4-FFF2-40B4-BE49-F238E27FC236}">
                <a16:creationId xmlns:a16="http://schemas.microsoft.com/office/drawing/2014/main" id="{E247C514-6E56-C106-6E9A-6BD068DAE39D}"/>
              </a:ext>
            </a:extLst>
          </p:cNvPr>
          <p:cNvPicPr>
            <a:picLocks/>
          </p:cNvPicPr>
          <p:nvPr/>
        </p:nvPicPr>
        <p:blipFill>
          <a:blip r:embed="rId3" cstate="print"/>
          <a:stretch>
            <a:fillRect/>
          </a:stretch>
        </p:blipFill>
        <p:spPr>
          <a:xfrm>
            <a:off x="2000536" y="2919847"/>
            <a:ext cx="416469" cy="560352"/>
          </a:xfrm>
          <a:prstGeom prst="rect">
            <a:avLst/>
          </a:prstGeom>
        </p:spPr>
      </p:pic>
      <p:pic>
        <p:nvPicPr>
          <p:cNvPr id="19" name="Image 884">
            <a:extLst>
              <a:ext uri="{FF2B5EF4-FFF2-40B4-BE49-F238E27FC236}">
                <a16:creationId xmlns:a16="http://schemas.microsoft.com/office/drawing/2014/main" id="{AF01C723-837D-728F-6294-288F0F96CDC0}"/>
              </a:ext>
            </a:extLst>
          </p:cNvPr>
          <p:cNvPicPr>
            <a:picLocks/>
          </p:cNvPicPr>
          <p:nvPr/>
        </p:nvPicPr>
        <p:blipFill>
          <a:blip r:embed="rId3" cstate="print"/>
          <a:stretch>
            <a:fillRect/>
          </a:stretch>
        </p:blipFill>
        <p:spPr>
          <a:xfrm>
            <a:off x="2000536" y="3634966"/>
            <a:ext cx="416469" cy="560352"/>
          </a:xfrm>
          <a:prstGeom prst="rect">
            <a:avLst/>
          </a:prstGeom>
        </p:spPr>
      </p:pic>
      <p:pic>
        <p:nvPicPr>
          <p:cNvPr id="24" name="Image 884">
            <a:extLst>
              <a:ext uri="{FF2B5EF4-FFF2-40B4-BE49-F238E27FC236}">
                <a16:creationId xmlns:a16="http://schemas.microsoft.com/office/drawing/2014/main" id="{C5BED858-ED20-2B74-79AB-5D82E845FCCB}"/>
              </a:ext>
            </a:extLst>
          </p:cNvPr>
          <p:cNvPicPr>
            <a:picLocks/>
          </p:cNvPicPr>
          <p:nvPr/>
        </p:nvPicPr>
        <p:blipFill>
          <a:blip r:embed="rId3" cstate="print"/>
          <a:stretch>
            <a:fillRect/>
          </a:stretch>
        </p:blipFill>
        <p:spPr>
          <a:xfrm>
            <a:off x="1543337" y="2917317"/>
            <a:ext cx="416469" cy="560352"/>
          </a:xfrm>
          <a:prstGeom prst="rect">
            <a:avLst/>
          </a:prstGeom>
        </p:spPr>
      </p:pic>
      <p:pic>
        <p:nvPicPr>
          <p:cNvPr id="25" name="Image 884">
            <a:extLst>
              <a:ext uri="{FF2B5EF4-FFF2-40B4-BE49-F238E27FC236}">
                <a16:creationId xmlns:a16="http://schemas.microsoft.com/office/drawing/2014/main" id="{2CB255F1-810E-F44D-DF50-751474A491A0}"/>
              </a:ext>
            </a:extLst>
          </p:cNvPr>
          <p:cNvPicPr>
            <a:picLocks/>
          </p:cNvPicPr>
          <p:nvPr/>
        </p:nvPicPr>
        <p:blipFill>
          <a:blip r:embed="rId3" cstate="print"/>
          <a:stretch>
            <a:fillRect/>
          </a:stretch>
        </p:blipFill>
        <p:spPr>
          <a:xfrm>
            <a:off x="1543337" y="3636754"/>
            <a:ext cx="416469" cy="560352"/>
          </a:xfrm>
          <a:prstGeom prst="rect">
            <a:avLst/>
          </a:prstGeom>
        </p:spPr>
      </p:pic>
      <p:pic>
        <p:nvPicPr>
          <p:cNvPr id="26" name="Image 884">
            <a:extLst>
              <a:ext uri="{FF2B5EF4-FFF2-40B4-BE49-F238E27FC236}">
                <a16:creationId xmlns:a16="http://schemas.microsoft.com/office/drawing/2014/main" id="{A659BFF7-DC4A-3D4B-58D7-E2529942F791}"/>
              </a:ext>
            </a:extLst>
          </p:cNvPr>
          <p:cNvPicPr>
            <a:picLocks/>
          </p:cNvPicPr>
          <p:nvPr/>
        </p:nvPicPr>
        <p:blipFill>
          <a:blip r:embed="rId3" cstate="print"/>
          <a:stretch>
            <a:fillRect/>
          </a:stretch>
        </p:blipFill>
        <p:spPr>
          <a:xfrm>
            <a:off x="3345236" y="3636151"/>
            <a:ext cx="416469" cy="560352"/>
          </a:xfrm>
          <a:prstGeom prst="rect">
            <a:avLst/>
          </a:prstGeom>
        </p:spPr>
      </p:pic>
      <p:pic>
        <p:nvPicPr>
          <p:cNvPr id="29" name="Image 884">
            <a:extLst>
              <a:ext uri="{FF2B5EF4-FFF2-40B4-BE49-F238E27FC236}">
                <a16:creationId xmlns:a16="http://schemas.microsoft.com/office/drawing/2014/main" id="{2AF6B347-D3A6-BA3E-32F2-543C8DD0B3DF}"/>
              </a:ext>
            </a:extLst>
          </p:cNvPr>
          <p:cNvPicPr>
            <a:picLocks/>
          </p:cNvPicPr>
          <p:nvPr/>
        </p:nvPicPr>
        <p:blipFill>
          <a:blip r:embed="rId3" cstate="print"/>
          <a:stretch>
            <a:fillRect/>
          </a:stretch>
        </p:blipFill>
        <p:spPr>
          <a:xfrm>
            <a:off x="3345236" y="2922486"/>
            <a:ext cx="416469" cy="560352"/>
          </a:xfrm>
          <a:prstGeom prst="rect">
            <a:avLst/>
          </a:prstGeom>
        </p:spPr>
      </p:pic>
      <p:pic>
        <p:nvPicPr>
          <p:cNvPr id="8" name="Picture 7" descr="A logo of a city&#10;&#10;AI-generated content may be incorrect.">
            <a:extLst>
              <a:ext uri="{FF2B5EF4-FFF2-40B4-BE49-F238E27FC236}">
                <a16:creationId xmlns:a16="http://schemas.microsoft.com/office/drawing/2014/main" id="{857055AC-A3F8-AE70-EAA6-04CF18B6CD36}"/>
              </a:ext>
            </a:extLst>
          </p:cNvPr>
          <p:cNvPicPr>
            <a:picLocks noChangeAspect="1"/>
          </p:cNvPicPr>
          <p:nvPr/>
        </p:nvPicPr>
        <p:blipFill>
          <a:blip r:embed="rId4"/>
          <a:stretch>
            <a:fillRect/>
          </a:stretch>
        </p:blipFill>
        <p:spPr>
          <a:xfrm>
            <a:off x="8077200" y="-24946"/>
            <a:ext cx="4038601" cy="766536"/>
          </a:xfrm>
          <a:prstGeom prst="rect">
            <a:avLst/>
          </a:prstGeom>
        </p:spPr>
      </p:pic>
    </p:spTree>
    <p:extLst>
      <p:ext uri="{BB962C8B-B14F-4D97-AF65-F5344CB8AC3E}">
        <p14:creationId xmlns:p14="http://schemas.microsoft.com/office/powerpoint/2010/main" val="2603273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74690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p:cNvSpPr>
            <a:spLocks noGrp="1"/>
          </p:cNvSpPr>
          <p:nvPr>
            <p:ph type="subTitle" idx="1"/>
          </p:nvPr>
        </p:nvSpPr>
        <p:spPr>
          <a:xfrm>
            <a:off x="63190" y="30346"/>
            <a:ext cx="12065619" cy="659826"/>
          </a:xfrm>
          <a:solidFill>
            <a:srgbClr val="002060"/>
          </a:solidFill>
        </p:spPr>
        <p:txBody>
          <a:bodyPr anchor="ctr">
            <a:noAutofit/>
          </a:bodyPr>
          <a:lstStyle/>
          <a:p>
            <a:pPr lvl="0" algn="l">
              <a:lnSpc>
                <a:spcPct val="100000"/>
              </a:lnSpc>
              <a:spcBef>
                <a:spcPts val="0"/>
              </a:spcBef>
            </a:pPr>
            <a:r>
              <a:rPr lang="en-US" sz="3200">
                <a:solidFill>
                  <a:prstClr val="white"/>
                </a:solidFill>
                <a:latin typeface="Gill Sans MT" panose="020B0502020104020203" pitchFamily="34" charset="77"/>
              </a:rPr>
              <a:t>Learn About Middle Schools</a:t>
            </a:r>
          </a:p>
        </p:txBody>
      </p:sp>
      <p:sp>
        <p:nvSpPr>
          <p:cNvPr id="11" name="TextBox 10"/>
          <p:cNvSpPr txBox="1"/>
          <p:nvPr/>
        </p:nvSpPr>
        <p:spPr>
          <a:xfrm>
            <a:off x="5819528" y="3681899"/>
            <a:ext cx="842835" cy="523220"/>
          </a:xfrm>
          <a:prstGeom prst="rect">
            <a:avLst/>
          </a:prstGeom>
          <a:noFill/>
        </p:spPr>
        <p:txBody>
          <a:bodyPr wrap="square" rtlCol="0">
            <a:spAutoFit/>
          </a:bodyPr>
          <a:lstStyle/>
          <a:p>
            <a:pPr algn="ctr"/>
            <a:r>
              <a:rPr lang="en-US" sz="1400">
                <a:solidFill>
                  <a:schemeClr val="bg1"/>
                </a:solidFill>
                <a:latin typeface="Franklin Gothic Book" panose="020B0503020102020204" pitchFamily="34" charset="0"/>
              </a:rPr>
              <a:t>Means</a:t>
            </a:r>
            <a:r>
              <a:rPr lang="en-US" sz="1400">
                <a:solidFill>
                  <a:schemeClr val="bg1"/>
                </a:solidFill>
              </a:rPr>
              <a:t> that</a:t>
            </a:r>
          </a:p>
        </p:txBody>
      </p:sp>
      <p:sp>
        <p:nvSpPr>
          <p:cNvPr id="10" name="Content Placeholder 3"/>
          <p:cNvSpPr txBox="1">
            <a:spLocks/>
          </p:cNvSpPr>
          <p:nvPr/>
        </p:nvSpPr>
        <p:spPr>
          <a:xfrm>
            <a:off x="6366359" y="901062"/>
            <a:ext cx="4981482" cy="1836400"/>
          </a:xfrm>
          <a:prstGeom prst="rect">
            <a:avLst/>
          </a:prstGeom>
          <a:solidFill>
            <a:schemeClr val="bg1"/>
          </a:solid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buClr>
                <a:schemeClr val="accent5"/>
              </a:buClr>
              <a:buSzPct val="115000"/>
            </a:pPr>
            <a:r>
              <a:rPr lang="en-US" altLang="en-US" sz="2000">
                <a:solidFill>
                  <a:srgbClr val="002060"/>
                </a:solidFill>
                <a:cs typeface="Calibri"/>
              </a:rPr>
              <a:t>Explore your options at </a:t>
            </a:r>
            <a:r>
              <a:rPr lang="en-US" altLang="en-US" sz="2000" b="1" err="1">
                <a:solidFill>
                  <a:schemeClr val="accent5"/>
                </a:solidFill>
                <a:cs typeface="Calibri"/>
              </a:rPr>
              <a:t>MySchools.nyc</a:t>
            </a:r>
            <a:r>
              <a:rPr lang="en-US" altLang="en-US" sz="2000">
                <a:solidFill>
                  <a:srgbClr val="002060"/>
                </a:solidFill>
                <a:cs typeface="Calibri"/>
              </a:rPr>
              <a:t>! </a:t>
            </a:r>
            <a:endParaRPr lang="en-US" sz="2000">
              <a:solidFill>
                <a:srgbClr val="000000"/>
              </a:solidFill>
              <a:cs typeface="Calibri"/>
            </a:endParaRPr>
          </a:p>
          <a:p>
            <a:pPr>
              <a:lnSpc>
                <a:spcPct val="100000"/>
              </a:lnSpc>
              <a:spcAft>
                <a:spcPts val="600"/>
              </a:spcAft>
            </a:pPr>
            <a:r>
              <a:rPr lang="en-US" altLang="en-US" sz="2000">
                <a:solidFill>
                  <a:srgbClr val="002060"/>
                </a:solidFill>
                <a:cs typeface="Calibri"/>
              </a:rPr>
              <a:t>Use the search and filter options to find schools based on what matters most to you, from location to offerings, such as language courses and sports. </a:t>
            </a:r>
            <a:endParaRPr lang="en-US" sz="2000">
              <a:effectLst/>
              <a:ea typeface="Arial" panose="020B0604020202020204" pitchFamily="34" charset="0"/>
              <a:cs typeface="Calibri"/>
            </a:endParaRPr>
          </a:p>
        </p:txBody>
      </p:sp>
      <p:pic>
        <p:nvPicPr>
          <p:cNvPr id="27" name="Image 229">
            <a:extLst>
              <a:ext uri="{FF2B5EF4-FFF2-40B4-BE49-F238E27FC236}">
                <a16:creationId xmlns:a16="http://schemas.microsoft.com/office/drawing/2014/main" id="{9C2F12E1-2152-95C2-2A5B-4B625B8C2295}"/>
              </a:ext>
            </a:extLst>
          </p:cNvPr>
          <p:cNvPicPr>
            <a:picLocks/>
          </p:cNvPicPr>
          <p:nvPr/>
        </p:nvPicPr>
        <p:blipFill>
          <a:blip r:embed="rId3" cstate="print"/>
          <a:stretch>
            <a:fillRect/>
          </a:stretch>
        </p:blipFill>
        <p:spPr>
          <a:xfrm>
            <a:off x="6379684" y="3232441"/>
            <a:ext cx="4779926" cy="985706"/>
          </a:xfrm>
          <a:prstGeom prst="rect">
            <a:avLst/>
          </a:prstGeom>
          <a:ln w="6350">
            <a:solidFill>
              <a:schemeClr val="tx1"/>
            </a:solidFill>
          </a:ln>
        </p:spPr>
      </p:pic>
      <p:sp>
        <p:nvSpPr>
          <p:cNvPr id="28" name="TextBox 27">
            <a:extLst>
              <a:ext uri="{FF2B5EF4-FFF2-40B4-BE49-F238E27FC236}">
                <a16:creationId xmlns:a16="http://schemas.microsoft.com/office/drawing/2014/main" id="{A410DE85-0121-538A-BA8C-9FA44C4F91AD}"/>
              </a:ext>
            </a:extLst>
          </p:cNvPr>
          <p:cNvSpPr txBox="1"/>
          <p:nvPr/>
        </p:nvSpPr>
        <p:spPr>
          <a:xfrm>
            <a:off x="6429861" y="2865728"/>
            <a:ext cx="1820050" cy="369332"/>
          </a:xfrm>
          <a:prstGeom prst="rect">
            <a:avLst/>
          </a:prstGeom>
          <a:noFill/>
        </p:spPr>
        <p:txBody>
          <a:bodyPr wrap="none" rtlCol="0">
            <a:spAutoFit/>
          </a:bodyPr>
          <a:lstStyle/>
          <a:p>
            <a:r>
              <a:rPr lang="en-US" b="1">
                <a:solidFill>
                  <a:srgbClr val="002060"/>
                </a:solidFill>
              </a:rPr>
              <a:t>Use search terms</a:t>
            </a:r>
          </a:p>
        </p:txBody>
      </p:sp>
      <p:sp>
        <p:nvSpPr>
          <p:cNvPr id="2" name="TextBox 1">
            <a:extLst>
              <a:ext uri="{FF2B5EF4-FFF2-40B4-BE49-F238E27FC236}">
                <a16:creationId xmlns:a16="http://schemas.microsoft.com/office/drawing/2014/main" id="{C27DA5CF-1FB3-ECE1-45A5-321D156DC97A}"/>
              </a:ext>
            </a:extLst>
          </p:cNvPr>
          <p:cNvSpPr txBox="1"/>
          <p:nvPr/>
        </p:nvSpPr>
        <p:spPr>
          <a:xfrm>
            <a:off x="6429861" y="4452872"/>
            <a:ext cx="5393686" cy="2246769"/>
          </a:xfrm>
          <a:prstGeom prst="rect">
            <a:avLst/>
          </a:prstGeom>
          <a:noFill/>
        </p:spPr>
        <p:txBody>
          <a:bodyPr wrap="square" lIns="91440" tIns="45720" rIns="91440" bIns="45720" rtlCol="0" anchor="t">
            <a:spAutoFit/>
          </a:bodyPr>
          <a:lstStyle/>
          <a:p>
            <a:pPr marL="342900" indent="-342900">
              <a:buFont typeface="Arial"/>
              <a:buChar char="•"/>
            </a:pPr>
            <a:r>
              <a:rPr lang="en-US" sz="2000">
                <a:solidFill>
                  <a:srgbClr val="002060"/>
                </a:solidFill>
                <a:ea typeface="Arial" panose="020B0604020202020204" pitchFamily="34" charset="0"/>
              </a:rPr>
              <a:t>Look</a:t>
            </a:r>
            <a:r>
              <a:rPr lang="en-US" sz="2000">
                <a:solidFill>
                  <a:srgbClr val="002060"/>
                </a:solidFill>
                <a:effectLst/>
                <a:ea typeface="Arial" panose="020B0604020202020204" pitchFamily="34" charset="0"/>
              </a:rPr>
              <a:t> up information about specific schools or programs by typing their names into the search bar. </a:t>
            </a:r>
            <a:endParaRPr lang="en-US"/>
          </a:p>
          <a:p>
            <a:pPr marL="342900" indent="-342900">
              <a:buFont typeface="Arial"/>
              <a:buChar char="•"/>
            </a:pPr>
            <a:r>
              <a:rPr lang="en-US" sz="2000">
                <a:solidFill>
                  <a:srgbClr val="002060"/>
                </a:solidFill>
                <a:effectLst/>
                <a:ea typeface="Arial" panose="020B0604020202020204" pitchFamily="34" charset="0"/>
              </a:rPr>
              <a:t>You may also type other key words to find programs that meet your child’s needs and interests. You can search by activities, such as “dance”  or courses, such as computer science.</a:t>
            </a:r>
            <a:endParaRPr lang="en-US" sz="2000">
              <a:solidFill>
                <a:srgbClr val="002060"/>
              </a:solidFill>
              <a:cs typeface="Calibri"/>
            </a:endParaRPr>
          </a:p>
        </p:txBody>
      </p:sp>
      <p:sp>
        <p:nvSpPr>
          <p:cNvPr id="29" name="Slide Number Placeholder 2">
            <a:extLst>
              <a:ext uri="{FF2B5EF4-FFF2-40B4-BE49-F238E27FC236}">
                <a16:creationId xmlns:a16="http://schemas.microsoft.com/office/drawing/2014/main" id="{60736D84-18C5-7A16-1CC4-62FC6E789298}"/>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6</a:t>
            </a:fld>
            <a:endParaRPr lang="en-US" sz="1400" b="1">
              <a:solidFill>
                <a:srgbClr val="002060"/>
              </a:solidFill>
              <a:cs typeface="Calibri" panose="020F0502020204030204"/>
            </a:endParaRPr>
          </a:p>
        </p:txBody>
      </p:sp>
      <p:sp>
        <p:nvSpPr>
          <p:cNvPr id="3" name="Rectangle 2">
            <a:extLst>
              <a:ext uri="{FF2B5EF4-FFF2-40B4-BE49-F238E27FC236}">
                <a16:creationId xmlns:a16="http://schemas.microsoft.com/office/drawing/2014/main" id="{EC925397-3765-B7D9-D276-6F1B540F56A7}"/>
              </a:ext>
            </a:extLst>
          </p:cNvPr>
          <p:cNvSpPr/>
          <p:nvPr/>
        </p:nvSpPr>
        <p:spPr>
          <a:xfrm>
            <a:off x="12893040" y="6771521"/>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3594DCA-F7DE-3D2A-3F47-BD58893F86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55" y="1097996"/>
            <a:ext cx="6001244" cy="964043"/>
          </a:xfrm>
          <a:prstGeom prst="rect">
            <a:avLst/>
          </a:prstGeom>
        </p:spPr>
      </p:pic>
      <p:pic>
        <p:nvPicPr>
          <p:cNvPr id="30" name="Picture 29">
            <a:extLst>
              <a:ext uri="{FF2B5EF4-FFF2-40B4-BE49-F238E27FC236}">
                <a16:creationId xmlns:a16="http://schemas.microsoft.com/office/drawing/2014/main" id="{9D47063C-36FF-36C6-629C-54EA77A4ABAC}"/>
              </a:ext>
            </a:extLst>
          </p:cNvPr>
          <p:cNvPicPr>
            <a:picLocks noChangeAspect="1"/>
          </p:cNvPicPr>
          <p:nvPr/>
        </p:nvPicPr>
        <p:blipFill>
          <a:blip r:embed="rId5">
            <a:extLst>
              <a:ext uri="{28A0092B-C50C-407E-A947-70E740481C1C}">
                <a14:useLocalDpi xmlns:a14="http://schemas.microsoft.com/office/drawing/2010/main" val="0"/>
              </a:ext>
            </a:extLst>
          </a:blip>
          <a:srcRect r="7635"/>
          <a:stretch>
            <a:fillRect/>
          </a:stretch>
        </p:blipFill>
        <p:spPr>
          <a:xfrm>
            <a:off x="3884904" y="2324968"/>
            <a:ext cx="2211095" cy="4286295"/>
          </a:xfrm>
          <a:prstGeom prst="rect">
            <a:avLst/>
          </a:prstGeom>
        </p:spPr>
      </p:pic>
      <p:pic>
        <p:nvPicPr>
          <p:cNvPr id="32" name="Picture 31">
            <a:extLst>
              <a:ext uri="{FF2B5EF4-FFF2-40B4-BE49-F238E27FC236}">
                <a16:creationId xmlns:a16="http://schemas.microsoft.com/office/drawing/2014/main" id="{0EFF6837-1C97-E2B2-22D2-C508408502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312" y="2546403"/>
            <a:ext cx="2053471" cy="4242933"/>
          </a:xfrm>
          <a:prstGeom prst="rect">
            <a:avLst/>
          </a:prstGeom>
        </p:spPr>
      </p:pic>
      <p:sp>
        <p:nvSpPr>
          <p:cNvPr id="35" name="Graphic 212">
            <a:extLst>
              <a:ext uri="{FF2B5EF4-FFF2-40B4-BE49-F238E27FC236}">
                <a16:creationId xmlns:a16="http://schemas.microsoft.com/office/drawing/2014/main" id="{15C094BC-C335-58E4-6F4A-DFE1D0D4582D}"/>
              </a:ext>
            </a:extLst>
          </p:cNvPr>
          <p:cNvSpPr/>
          <p:nvPr/>
        </p:nvSpPr>
        <p:spPr>
          <a:xfrm>
            <a:off x="986258" y="2116800"/>
            <a:ext cx="2898" cy="208168"/>
          </a:xfrm>
          <a:custGeom>
            <a:avLst/>
            <a:gdLst/>
            <a:ahLst/>
            <a:cxnLst/>
            <a:rect l="l" t="t" r="r" b="b"/>
            <a:pathLst>
              <a:path h="128905">
                <a:moveTo>
                  <a:pt x="0" y="128473"/>
                </a:moveTo>
                <a:lnTo>
                  <a:pt x="0" y="0"/>
                </a:lnTo>
              </a:path>
            </a:pathLst>
          </a:custGeom>
          <a:ln w="19050">
            <a:solidFill>
              <a:srgbClr val="DD363A"/>
            </a:solidFill>
            <a:prstDash val="dot"/>
          </a:ln>
        </p:spPr>
        <p:txBody>
          <a:bodyPr wrap="square" lIns="0" tIns="0" rIns="0" bIns="0" rtlCol="0">
            <a:prstTxWarp prst="textNoShape">
              <a:avLst/>
            </a:prstTxWarp>
            <a:noAutofit/>
          </a:bodyPr>
          <a:lstStyle/>
          <a:p>
            <a:endParaRPr lang="en-US"/>
          </a:p>
        </p:txBody>
      </p:sp>
      <p:sp>
        <p:nvSpPr>
          <p:cNvPr id="36" name="Graphic 215">
            <a:extLst>
              <a:ext uri="{FF2B5EF4-FFF2-40B4-BE49-F238E27FC236}">
                <a16:creationId xmlns:a16="http://schemas.microsoft.com/office/drawing/2014/main" id="{0E2AD3D9-1B09-3A40-AB76-463C59CD7CE5}"/>
              </a:ext>
            </a:extLst>
          </p:cNvPr>
          <p:cNvSpPr/>
          <p:nvPr/>
        </p:nvSpPr>
        <p:spPr>
          <a:xfrm>
            <a:off x="843655" y="2019932"/>
            <a:ext cx="285460" cy="471710"/>
          </a:xfrm>
          <a:custGeom>
            <a:avLst/>
            <a:gdLst/>
            <a:ahLst/>
            <a:cxnLst/>
            <a:rect l="l" t="t" r="r" b="b"/>
            <a:pathLst>
              <a:path w="125095" h="292100">
                <a:moveTo>
                  <a:pt x="96774" y="34290"/>
                </a:moveTo>
                <a:lnTo>
                  <a:pt x="94081" y="20942"/>
                </a:lnTo>
                <a:lnTo>
                  <a:pt x="86728" y="10045"/>
                </a:lnTo>
                <a:lnTo>
                  <a:pt x="75831" y="2692"/>
                </a:lnTo>
                <a:lnTo>
                  <a:pt x="62484" y="0"/>
                </a:lnTo>
                <a:lnTo>
                  <a:pt x="49136" y="2692"/>
                </a:lnTo>
                <a:lnTo>
                  <a:pt x="38239" y="10045"/>
                </a:lnTo>
                <a:lnTo>
                  <a:pt x="30886" y="20942"/>
                </a:lnTo>
                <a:lnTo>
                  <a:pt x="28194" y="34290"/>
                </a:lnTo>
                <a:lnTo>
                  <a:pt x="30886" y="47637"/>
                </a:lnTo>
                <a:lnTo>
                  <a:pt x="38239" y="58534"/>
                </a:lnTo>
                <a:lnTo>
                  <a:pt x="49136" y="65887"/>
                </a:lnTo>
                <a:lnTo>
                  <a:pt x="62484" y="68580"/>
                </a:lnTo>
                <a:lnTo>
                  <a:pt x="75831" y="65887"/>
                </a:lnTo>
                <a:lnTo>
                  <a:pt x="86728" y="58534"/>
                </a:lnTo>
                <a:lnTo>
                  <a:pt x="94081" y="47637"/>
                </a:lnTo>
                <a:lnTo>
                  <a:pt x="96774" y="34290"/>
                </a:lnTo>
                <a:close/>
              </a:path>
              <a:path w="125095" h="292100">
                <a:moveTo>
                  <a:pt x="124968" y="224739"/>
                </a:moveTo>
                <a:lnTo>
                  <a:pt x="0" y="224739"/>
                </a:lnTo>
                <a:lnTo>
                  <a:pt x="62484" y="291947"/>
                </a:lnTo>
                <a:lnTo>
                  <a:pt x="124968" y="224739"/>
                </a:lnTo>
                <a:close/>
              </a:path>
            </a:pathLst>
          </a:custGeom>
          <a:solidFill>
            <a:srgbClr val="DD363A"/>
          </a:solidFill>
        </p:spPr>
        <p:txBody>
          <a:bodyPr wrap="square" lIns="0" tIns="0" rIns="0" bIns="0" rtlCol="0">
            <a:prstTxWarp prst="textNoShape">
              <a:avLst/>
            </a:prstTxWarp>
            <a:noAutofit/>
          </a:bodyPr>
          <a:lstStyle/>
          <a:p>
            <a:endParaRPr lang="en-US"/>
          </a:p>
        </p:txBody>
      </p:sp>
      <p:cxnSp>
        <p:nvCxnSpPr>
          <p:cNvPr id="38" name="Curved Connector 37">
            <a:extLst>
              <a:ext uri="{FF2B5EF4-FFF2-40B4-BE49-F238E27FC236}">
                <a16:creationId xmlns:a16="http://schemas.microsoft.com/office/drawing/2014/main" id="{0D489E45-8226-5523-8624-E801C9AB6FB5}"/>
              </a:ext>
            </a:extLst>
          </p:cNvPr>
          <p:cNvCxnSpPr>
            <a:cxnSpLocks/>
          </p:cNvCxnSpPr>
          <p:nvPr/>
        </p:nvCxnSpPr>
        <p:spPr>
          <a:xfrm rot="5400000">
            <a:off x="4672998" y="1728318"/>
            <a:ext cx="634905" cy="462140"/>
          </a:xfrm>
          <a:prstGeom prst="curvedConnector3">
            <a:avLst>
              <a:gd name="adj1" fmla="val 50000"/>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logo of a city&#10;&#10;AI-generated content may be incorrect.">
            <a:extLst>
              <a:ext uri="{FF2B5EF4-FFF2-40B4-BE49-F238E27FC236}">
                <a16:creationId xmlns:a16="http://schemas.microsoft.com/office/drawing/2014/main" id="{C67E0B31-FE63-E2AD-81D5-1EECFF026BD9}"/>
              </a:ext>
            </a:extLst>
          </p:cNvPr>
          <p:cNvPicPr>
            <a:picLocks noChangeAspect="1"/>
          </p:cNvPicPr>
          <p:nvPr/>
        </p:nvPicPr>
        <p:blipFill>
          <a:blip r:embed="rId7"/>
          <a:stretch>
            <a:fillRect/>
          </a:stretch>
        </p:blipFill>
        <p:spPr>
          <a:xfrm>
            <a:off x="8077200" y="-24946"/>
            <a:ext cx="4038601" cy="766536"/>
          </a:xfrm>
          <a:prstGeom prst="rect">
            <a:avLst/>
          </a:prstGeom>
        </p:spPr>
      </p:pic>
    </p:spTree>
    <p:extLst>
      <p:ext uri="{BB962C8B-B14F-4D97-AF65-F5344CB8AC3E}">
        <p14:creationId xmlns:p14="http://schemas.microsoft.com/office/powerpoint/2010/main" val="182045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1"/>
            <a:ext cx="12192000" cy="11604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13665A8-380C-0B68-6AC0-ED382E12A8A2}"/>
              </a:ext>
            </a:extLst>
          </p:cNvPr>
          <p:cNvSpPr/>
          <p:nvPr/>
        </p:nvSpPr>
        <p:spPr>
          <a:xfrm>
            <a:off x="126381" y="261198"/>
            <a:ext cx="10096417" cy="646331"/>
          </a:xfrm>
          <a:prstGeom prst="rect">
            <a:avLst/>
          </a:prstGeom>
        </p:spPr>
        <p:txBody>
          <a:bodyPr wrap="none" lIns="91440" tIns="45720" rIns="91440" bIns="45720" anchor="t">
            <a:spAutoFit/>
          </a:bodyPr>
          <a:lstStyle/>
          <a:p>
            <a:pPr algn="ctr"/>
            <a:r>
              <a:rPr lang="en-US" sz="3600">
                <a:solidFill>
                  <a:schemeClr val="bg1"/>
                </a:solidFill>
                <a:latin typeface="Gill Sans MT" panose="020B0502020104020203" pitchFamily="34" charset="77"/>
              </a:rPr>
              <a:t>How students get middle school offers | Four factors</a:t>
            </a:r>
          </a:p>
        </p:txBody>
      </p:sp>
      <p:sp>
        <p:nvSpPr>
          <p:cNvPr id="13" name="object 6">
            <a:extLst>
              <a:ext uri="{FF2B5EF4-FFF2-40B4-BE49-F238E27FC236}">
                <a16:creationId xmlns:a16="http://schemas.microsoft.com/office/drawing/2014/main" id="{6A06D824-42C0-6C72-29CA-352A7000D727}"/>
              </a:ext>
            </a:extLst>
          </p:cNvPr>
          <p:cNvSpPr/>
          <p:nvPr/>
        </p:nvSpPr>
        <p:spPr>
          <a:xfrm>
            <a:off x="357346" y="1610806"/>
            <a:ext cx="553046" cy="606100"/>
          </a:xfrm>
          <a:custGeom>
            <a:avLst/>
            <a:gdLst/>
            <a:ahLst/>
            <a:cxnLst/>
            <a:rect l="l" t="t" r="r" b="b"/>
            <a:pathLst>
              <a:path w="302259" h="406400">
                <a:moveTo>
                  <a:pt x="244932" y="0"/>
                </a:moveTo>
                <a:lnTo>
                  <a:pt x="57276" y="0"/>
                </a:lnTo>
                <a:lnTo>
                  <a:pt x="36609" y="3716"/>
                </a:lnTo>
                <a:lnTo>
                  <a:pt x="18222" y="14682"/>
                </a:lnTo>
                <a:lnTo>
                  <a:pt x="5043" y="32623"/>
                </a:lnTo>
                <a:lnTo>
                  <a:pt x="0" y="57264"/>
                </a:lnTo>
                <a:lnTo>
                  <a:pt x="0" y="349161"/>
                </a:lnTo>
                <a:lnTo>
                  <a:pt x="3713" y="369806"/>
                </a:lnTo>
                <a:lnTo>
                  <a:pt x="14674" y="388181"/>
                </a:lnTo>
                <a:lnTo>
                  <a:pt x="32618" y="401356"/>
                </a:lnTo>
                <a:lnTo>
                  <a:pt x="57276" y="406400"/>
                </a:lnTo>
                <a:lnTo>
                  <a:pt x="244944" y="406400"/>
                </a:lnTo>
                <a:lnTo>
                  <a:pt x="265593" y="402689"/>
                </a:lnTo>
                <a:lnTo>
                  <a:pt x="283978" y="391734"/>
                </a:lnTo>
                <a:lnTo>
                  <a:pt x="297162" y="373803"/>
                </a:lnTo>
                <a:lnTo>
                  <a:pt x="302209" y="349161"/>
                </a:lnTo>
                <a:lnTo>
                  <a:pt x="302209" y="345071"/>
                </a:lnTo>
                <a:lnTo>
                  <a:pt x="76390" y="345071"/>
                </a:lnTo>
                <a:lnTo>
                  <a:pt x="67379" y="344151"/>
                </a:lnTo>
                <a:lnTo>
                  <a:pt x="59759" y="341579"/>
                </a:lnTo>
                <a:lnTo>
                  <a:pt x="53416" y="337635"/>
                </a:lnTo>
                <a:lnTo>
                  <a:pt x="48234" y="332600"/>
                </a:lnTo>
                <a:lnTo>
                  <a:pt x="59169" y="322186"/>
                </a:lnTo>
                <a:lnTo>
                  <a:pt x="86804" y="322186"/>
                </a:lnTo>
                <a:lnTo>
                  <a:pt x="86804" y="316001"/>
                </a:lnTo>
                <a:lnTo>
                  <a:pt x="81546" y="312686"/>
                </a:lnTo>
                <a:lnTo>
                  <a:pt x="66078" y="312686"/>
                </a:lnTo>
                <a:lnTo>
                  <a:pt x="63601" y="302577"/>
                </a:lnTo>
                <a:lnTo>
                  <a:pt x="80822" y="285242"/>
                </a:lnTo>
                <a:lnTo>
                  <a:pt x="52463" y="285242"/>
                </a:lnTo>
                <a:lnTo>
                  <a:pt x="52463" y="271640"/>
                </a:lnTo>
                <a:lnTo>
                  <a:pt x="302209" y="271640"/>
                </a:lnTo>
                <a:lnTo>
                  <a:pt x="302209" y="234226"/>
                </a:lnTo>
                <a:lnTo>
                  <a:pt x="49263" y="234226"/>
                </a:lnTo>
                <a:lnTo>
                  <a:pt x="49263" y="221653"/>
                </a:lnTo>
                <a:lnTo>
                  <a:pt x="82270" y="194513"/>
                </a:lnTo>
                <a:lnTo>
                  <a:pt x="85775" y="190588"/>
                </a:lnTo>
                <a:lnTo>
                  <a:pt x="85775" y="184912"/>
                </a:lnTo>
                <a:lnTo>
                  <a:pt x="61328" y="184912"/>
                </a:lnTo>
                <a:lnTo>
                  <a:pt x="50190" y="175945"/>
                </a:lnTo>
                <a:lnTo>
                  <a:pt x="55584" y="169522"/>
                </a:lnTo>
                <a:lnTo>
                  <a:pt x="61485" y="164838"/>
                </a:lnTo>
                <a:lnTo>
                  <a:pt x="68469" y="161970"/>
                </a:lnTo>
                <a:lnTo>
                  <a:pt x="77114" y="160997"/>
                </a:lnTo>
                <a:lnTo>
                  <a:pt x="302209" y="160997"/>
                </a:lnTo>
                <a:lnTo>
                  <a:pt x="302209" y="124625"/>
                </a:lnTo>
                <a:lnTo>
                  <a:pt x="72936" y="124625"/>
                </a:lnTo>
                <a:lnTo>
                  <a:pt x="72936" y="71094"/>
                </a:lnTo>
                <a:lnTo>
                  <a:pt x="60350" y="71094"/>
                </a:lnTo>
                <a:lnTo>
                  <a:pt x="57048" y="58089"/>
                </a:lnTo>
                <a:lnTo>
                  <a:pt x="77787" y="51904"/>
                </a:lnTo>
                <a:lnTo>
                  <a:pt x="301245" y="51904"/>
                </a:lnTo>
                <a:lnTo>
                  <a:pt x="298496" y="36615"/>
                </a:lnTo>
                <a:lnTo>
                  <a:pt x="287534" y="18230"/>
                </a:lnTo>
                <a:lnTo>
                  <a:pt x="269590" y="5047"/>
                </a:lnTo>
                <a:lnTo>
                  <a:pt x="244932" y="0"/>
                </a:lnTo>
                <a:close/>
              </a:path>
              <a:path w="302259" h="406400">
                <a:moveTo>
                  <a:pt x="302209" y="271640"/>
                </a:moveTo>
                <a:lnTo>
                  <a:pt x="101244" y="271640"/>
                </a:lnTo>
                <a:lnTo>
                  <a:pt x="101244" y="283591"/>
                </a:lnTo>
                <a:lnTo>
                  <a:pt x="82994" y="301028"/>
                </a:lnTo>
                <a:lnTo>
                  <a:pt x="90158" y="302997"/>
                </a:lnTo>
                <a:lnTo>
                  <a:pt x="96361" y="306728"/>
                </a:lnTo>
                <a:lnTo>
                  <a:pt x="100729" y="312686"/>
                </a:lnTo>
                <a:lnTo>
                  <a:pt x="102374" y="321259"/>
                </a:lnTo>
                <a:lnTo>
                  <a:pt x="102374" y="321462"/>
                </a:lnTo>
                <a:lnTo>
                  <a:pt x="100577" y="330894"/>
                </a:lnTo>
                <a:lnTo>
                  <a:pt x="95416" y="338372"/>
                </a:lnTo>
                <a:lnTo>
                  <a:pt x="87238" y="343297"/>
                </a:lnTo>
                <a:lnTo>
                  <a:pt x="76390" y="345071"/>
                </a:lnTo>
                <a:lnTo>
                  <a:pt x="302209" y="345071"/>
                </a:lnTo>
                <a:lnTo>
                  <a:pt x="302209" y="317309"/>
                </a:lnTo>
                <a:lnTo>
                  <a:pt x="133388" y="317309"/>
                </a:lnTo>
                <a:lnTo>
                  <a:pt x="127203" y="311111"/>
                </a:lnTo>
                <a:lnTo>
                  <a:pt x="127203" y="295783"/>
                </a:lnTo>
                <a:lnTo>
                  <a:pt x="133388" y="289610"/>
                </a:lnTo>
                <a:lnTo>
                  <a:pt x="302209" y="289610"/>
                </a:lnTo>
                <a:lnTo>
                  <a:pt x="302209" y="271640"/>
                </a:lnTo>
                <a:close/>
              </a:path>
              <a:path w="302259" h="406400">
                <a:moveTo>
                  <a:pt x="86804" y="322186"/>
                </a:moveTo>
                <a:lnTo>
                  <a:pt x="59169" y="322186"/>
                </a:lnTo>
                <a:lnTo>
                  <a:pt x="64109" y="327761"/>
                </a:lnTo>
                <a:lnTo>
                  <a:pt x="69278" y="330847"/>
                </a:lnTo>
                <a:lnTo>
                  <a:pt x="82575" y="330847"/>
                </a:lnTo>
                <a:lnTo>
                  <a:pt x="86804" y="327444"/>
                </a:lnTo>
                <a:lnTo>
                  <a:pt x="86804" y="322186"/>
                </a:lnTo>
                <a:close/>
              </a:path>
              <a:path w="302259" h="406400">
                <a:moveTo>
                  <a:pt x="302209" y="289610"/>
                </a:moveTo>
                <a:lnTo>
                  <a:pt x="259943" y="289610"/>
                </a:lnTo>
                <a:lnTo>
                  <a:pt x="259943" y="317309"/>
                </a:lnTo>
                <a:lnTo>
                  <a:pt x="302209" y="317309"/>
                </a:lnTo>
                <a:lnTo>
                  <a:pt x="302209" y="289610"/>
                </a:lnTo>
                <a:close/>
              </a:path>
              <a:path w="302259" h="406400">
                <a:moveTo>
                  <a:pt x="302209" y="160997"/>
                </a:moveTo>
                <a:lnTo>
                  <a:pt x="77114" y="160997"/>
                </a:lnTo>
                <a:lnTo>
                  <a:pt x="87309" y="162576"/>
                </a:lnTo>
                <a:lnTo>
                  <a:pt x="95151" y="167062"/>
                </a:lnTo>
                <a:lnTo>
                  <a:pt x="100188" y="174081"/>
                </a:lnTo>
                <a:lnTo>
                  <a:pt x="101968" y="183261"/>
                </a:lnTo>
                <a:lnTo>
                  <a:pt x="101968" y="183476"/>
                </a:lnTo>
                <a:lnTo>
                  <a:pt x="71234" y="220522"/>
                </a:lnTo>
                <a:lnTo>
                  <a:pt x="102679" y="220522"/>
                </a:lnTo>
                <a:lnTo>
                  <a:pt x="102679" y="234226"/>
                </a:lnTo>
                <a:lnTo>
                  <a:pt x="302209" y="234226"/>
                </a:lnTo>
                <a:lnTo>
                  <a:pt x="302209" y="217055"/>
                </a:lnTo>
                <a:lnTo>
                  <a:pt x="133388" y="217055"/>
                </a:lnTo>
                <a:lnTo>
                  <a:pt x="127203" y="210832"/>
                </a:lnTo>
                <a:lnTo>
                  <a:pt x="127203" y="195516"/>
                </a:lnTo>
                <a:lnTo>
                  <a:pt x="133388" y="189344"/>
                </a:lnTo>
                <a:lnTo>
                  <a:pt x="302209" y="189344"/>
                </a:lnTo>
                <a:lnTo>
                  <a:pt x="302209" y="160997"/>
                </a:lnTo>
                <a:close/>
              </a:path>
              <a:path w="302259" h="406400">
                <a:moveTo>
                  <a:pt x="302209" y="189344"/>
                </a:moveTo>
                <a:lnTo>
                  <a:pt x="259943" y="189344"/>
                </a:lnTo>
                <a:lnTo>
                  <a:pt x="259943" y="217055"/>
                </a:lnTo>
                <a:lnTo>
                  <a:pt x="302209" y="217055"/>
                </a:lnTo>
                <a:lnTo>
                  <a:pt x="302209" y="189344"/>
                </a:lnTo>
                <a:close/>
              </a:path>
              <a:path w="302259" h="406400">
                <a:moveTo>
                  <a:pt x="81749" y="175221"/>
                </a:moveTo>
                <a:lnTo>
                  <a:pt x="70510" y="175221"/>
                </a:lnTo>
                <a:lnTo>
                  <a:pt x="66700" y="178320"/>
                </a:lnTo>
                <a:lnTo>
                  <a:pt x="61328" y="184912"/>
                </a:lnTo>
                <a:lnTo>
                  <a:pt x="85775" y="184912"/>
                </a:lnTo>
                <a:lnTo>
                  <a:pt x="85775" y="178523"/>
                </a:lnTo>
                <a:lnTo>
                  <a:pt x="81749" y="175221"/>
                </a:lnTo>
                <a:close/>
              </a:path>
              <a:path w="302259" h="406400">
                <a:moveTo>
                  <a:pt x="301245" y="51904"/>
                </a:moveTo>
                <a:lnTo>
                  <a:pt x="88607" y="51904"/>
                </a:lnTo>
                <a:lnTo>
                  <a:pt x="88607" y="124625"/>
                </a:lnTo>
                <a:lnTo>
                  <a:pt x="302209" y="124625"/>
                </a:lnTo>
                <a:lnTo>
                  <a:pt x="302209" y="116776"/>
                </a:lnTo>
                <a:lnTo>
                  <a:pt x="133388" y="116776"/>
                </a:lnTo>
                <a:lnTo>
                  <a:pt x="127203" y="110566"/>
                </a:lnTo>
                <a:lnTo>
                  <a:pt x="127203" y="95250"/>
                </a:lnTo>
                <a:lnTo>
                  <a:pt x="133388" y="89065"/>
                </a:lnTo>
                <a:lnTo>
                  <a:pt x="302209" y="89065"/>
                </a:lnTo>
                <a:lnTo>
                  <a:pt x="302209" y="57264"/>
                </a:lnTo>
                <a:lnTo>
                  <a:pt x="301245" y="51904"/>
                </a:lnTo>
                <a:close/>
              </a:path>
              <a:path w="302259" h="406400">
                <a:moveTo>
                  <a:pt x="302209" y="89065"/>
                </a:moveTo>
                <a:lnTo>
                  <a:pt x="259943" y="89065"/>
                </a:lnTo>
                <a:lnTo>
                  <a:pt x="259943" y="116776"/>
                </a:lnTo>
                <a:lnTo>
                  <a:pt x="302209" y="116776"/>
                </a:lnTo>
                <a:lnTo>
                  <a:pt x="302209" y="89065"/>
                </a:lnTo>
                <a:close/>
              </a:path>
              <a:path w="302259" h="406400">
                <a:moveTo>
                  <a:pt x="72936" y="67995"/>
                </a:moveTo>
                <a:lnTo>
                  <a:pt x="60350" y="71094"/>
                </a:lnTo>
                <a:lnTo>
                  <a:pt x="72936" y="71094"/>
                </a:lnTo>
                <a:lnTo>
                  <a:pt x="72936" y="67995"/>
                </a:lnTo>
                <a:close/>
              </a:path>
            </a:pathLst>
          </a:custGeom>
          <a:solidFill>
            <a:schemeClr val="accent5"/>
          </a:solidFill>
        </p:spPr>
        <p:txBody>
          <a:bodyPr wrap="square" lIns="0" tIns="0" rIns="0" bIns="0" rtlCol="0"/>
          <a:lstStyle/>
          <a:p>
            <a:endParaRPr/>
          </a:p>
        </p:txBody>
      </p:sp>
      <p:sp>
        <p:nvSpPr>
          <p:cNvPr id="14" name="object 7">
            <a:extLst>
              <a:ext uri="{FF2B5EF4-FFF2-40B4-BE49-F238E27FC236}">
                <a16:creationId xmlns:a16="http://schemas.microsoft.com/office/drawing/2014/main" id="{2B6F627A-B402-8E78-2F78-988548152844}"/>
              </a:ext>
            </a:extLst>
          </p:cNvPr>
          <p:cNvSpPr/>
          <p:nvPr/>
        </p:nvSpPr>
        <p:spPr>
          <a:xfrm>
            <a:off x="283921" y="2959660"/>
            <a:ext cx="576530" cy="632480"/>
          </a:xfrm>
          <a:custGeom>
            <a:avLst/>
            <a:gdLst/>
            <a:ahLst/>
            <a:cxnLst/>
            <a:rect l="l" t="t" r="r" b="b"/>
            <a:pathLst>
              <a:path w="368934" h="471170">
                <a:moveTo>
                  <a:pt x="325804" y="395228"/>
                </a:moveTo>
                <a:lnTo>
                  <a:pt x="302691" y="395228"/>
                </a:lnTo>
                <a:lnTo>
                  <a:pt x="304863" y="396740"/>
                </a:lnTo>
                <a:lnTo>
                  <a:pt x="306082" y="401820"/>
                </a:lnTo>
                <a:lnTo>
                  <a:pt x="309702" y="416487"/>
                </a:lnTo>
                <a:lnTo>
                  <a:pt x="313196" y="430136"/>
                </a:lnTo>
                <a:lnTo>
                  <a:pt x="322834" y="466983"/>
                </a:lnTo>
                <a:lnTo>
                  <a:pt x="327672" y="471073"/>
                </a:lnTo>
                <a:lnTo>
                  <a:pt x="340448" y="467961"/>
                </a:lnTo>
                <a:lnTo>
                  <a:pt x="343128" y="462056"/>
                </a:lnTo>
                <a:lnTo>
                  <a:pt x="325804" y="395228"/>
                </a:lnTo>
                <a:close/>
              </a:path>
              <a:path w="368934" h="471170">
                <a:moveTo>
                  <a:pt x="365544" y="143654"/>
                </a:moveTo>
                <a:lnTo>
                  <a:pt x="317576" y="143705"/>
                </a:lnTo>
                <a:lnTo>
                  <a:pt x="25133" y="143705"/>
                </a:lnTo>
                <a:lnTo>
                  <a:pt x="10467" y="144101"/>
                </a:lnTo>
                <a:lnTo>
                  <a:pt x="2960" y="146875"/>
                </a:lnTo>
                <a:lnTo>
                  <a:pt x="256" y="154404"/>
                </a:lnTo>
                <a:lnTo>
                  <a:pt x="0" y="169067"/>
                </a:lnTo>
                <a:lnTo>
                  <a:pt x="511" y="179923"/>
                </a:lnTo>
                <a:lnTo>
                  <a:pt x="2813" y="185781"/>
                </a:lnTo>
                <a:lnTo>
                  <a:pt x="8486" y="188299"/>
                </a:lnTo>
                <a:lnTo>
                  <a:pt x="19113" y="189133"/>
                </a:lnTo>
                <a:lnTo>
                  <a:pt x="20078" y="189158"/>
                </a:lnTo>
                <a:lnTo>
                  <a:pt x="21056" y="189514"/>
                </a:lnTo>
                <a:lnTo>
                  <a:pt x="22263" y="189768"/>
                </a:lnTo>
                <a:lnTo>
                  <a:pt x="22580" y="192041"/>
                </a:lnTo>
                <a:lnTo>
                  <a:pt x="22910" y="194060"/>
                </a:lnTo>
                <a:lnTo>
                  <a:pt x="35118" y="236967"/>
                </a:lnTo>
                <a:lnTo>
                  <a:pt x="62636" y="269422"/>
                </a:lnTo>
                <a:lnTo>
                  <a:pt x="66802" y="272711"/>
                </a:lnTo>
                <a:lnTo>
                  <a:pt x="68224" y="276115"/>
                </a:lnTo>
                <a:lnTo>
                  <a:pt x="82616" y="313796"/>
                </a:lnTo>
                <a:lnTo>
                  <a:pt x="96481" y="319600"/>
                </a:lnTo>
                <a:lnTo>
                  <a:pt x="96088" y="321530"/>
                </a:lnTo>
                <a:lnTo>
                  <a:pt x="95821" y="323054"/>
                </a:lnTo>
                <a:lnTo>
                  <a:pt x="60096" y="462322"/>
                </a:lnTo>
                <a:lnTo>
                  <a:pt x="62928" y="468202"/>
                </a:lnTo>
                <a:lnTo>
                  <a:pt x="89809" y="430641"/>
                </a:lnTo>
                <a:lnTo>
                  <a:pt x="98158" y="397286"/>
                </a:lnTo>
                <a:lnTo>
                  <a:pt x="100101" y="395177"/>
                </a:lnTo>
                <a:lnTo>
                  <a:pt x="325791" y="395177"/>
                </a:lnTo>
                <a:lnTo>
                  <a:pt x="320403" y="374375"/>
                </a:lnTo>
                <a:lnTo>
                  <a:pt x="104457" y="374375"/>
                </a:lnTo>
                <a:lnTo>
                  <a:pt x="110035" y="352032"/>
                </a:lnTo>
                <a:lnTo>
                  <a:pt x="112840" y="340989"/>
                </a:lnTo>
                <a:lnTo>
                  <a:pt x="115747" y="330014"/>
                </a:lnTo>
                <a:lnTo>
                  <a:pt x="117596" y="322563"/>
                </a:lnTo>
                <a:lnTo>
                  <a:pt x="119151" y="319320"/>
                </a:lnTo>
                <a:lnTo>
                  <a:pt x="122659" y="318602"/>
                </a:lnTo>
                <a:lnTo>
                  <a:pt x="252406" y="318602"/>
                </a:lnTo>
                <a:lnTo>
                  <a:pt x="309089" y="318482"/>
                </a:lnTo>
                <a:lnTo>
                  <a:pt x="335216" y="282452"/>
                </a:lnTo>
                <a:lnTo>
                  <a:pt x="335243" y="269422"/>
                </a:lnTo>
                <a:lnTo>
                  <a:pt x="335051" y="255592"/>
                </a:lnTo>
                <a:lnTo>
                  <a:pt x="331655" y="252036"/>
                </a:lnTo>
                <a:lnTo>
                  <a:pt x="76276" y="252036"/>
                </a:lnTo>
                <a:lnTo>
                  <a:pt x="73698" y="251312"/>
                </a:lnTo>
                <a:lnTo>
                  <a:pt x="46214" y="207091"/>
                </a:lnTo>
                <a:lnTo>
                  <a:pt x="43853" y="189691"/>
                </a:lnTo>
                <a:lnTo>
                  <a:pt x="317525" y="189691"/>
                </a:lnTo>
                <a:lnTo>
                  <a:pt x="317525" y="189056"/>
                </a:lnTo>
                <a:lnTo>
                  <a:pt x="326326" y="189056"/>
                </a:lnTo>
                <a:lnTo>
                  <a:pt x="365086" y="188968"/>
                </a:lnTo>
                <a:lnTo>
                  <a:pt x="368401" y="185539"/>
                </a:lnTo>
                <a:lnTo>
                  <a:pt x="368605" y="169067"/>
                </a:lnTo>
                <a:lnTo>
                  <a:pt x="368592" y="146702"/>
                </a:lnTo>
                <a:lnTo>
                  <a:pt x="365544" y="143654"/>
                </a:lnTo>
                <a:close/>
              </a:path>
              <a:path w="368934" h="471170">
                <a:moveTo>
                  <a:pt x="325791" y="395177"/>
                </a:moveTo>
                <a:lnTo>
                  <a:pt x="100101" y="395177"/>
                </a:lnTo>
                <a:lnTo>
                  <a:pt x="201702" y="395343"/>
                </a:lnTo>
                <a:lnTo>
                  <a:pt x="325804" y="395228"/>
                </a:lnTo>
                <a:close/>
              </a:path>
              <a:path w="368934" h="471170">
                <a:moveTo>
                  <a:pt x="309089" y="318482"/>
                </a:moveTo>
                <a:lnTo>
                  <a:pt x="282994" y="318482"/>
                </a:lnTo>
                <a:lnTo>
                  <a:pt x="285445" y="320679"/>
                </a:lnTo>
                <a:lnTo>
                  <a:pt x="286880" y="327118"/>
                </a:lnTo>
                <a:lnTo>
                  <a:pt x="289628" y="338844"/>
                </a:lnTo>
                <a:lnTo>
                  <a:pt x="292590" y="350580"/>
                </a:lnTo>
                <a:lnTo>
                  <a:pt x="298767" y="374375"/>
                </a:lnTo>
                <a:lnTo>
                  <a:pt x="320403" y="374375"/>
                </a:lnTo>
                <a:lnTo>
                  <a:pt x="315277" y="354525"/>
                </a:lnTo>
                <a:lnTo>
                  <a:pt x="313054" y="345762"/>
                </a:lnTo>
                <a:lnTo>
                  <a:pt x="306590" y="319498"/>
                </a:lnTo>
                <a:lnTo>
                  <a:pt x="309089" y="318482"/>
                </a:lnTo>
                <a:close/>
              </a:path>
              <a:path w="368934" h="471170">
                <a:moveTo>
                  <a:pt x="252406" y="318602"/>
                </a:moveTo>
                <a:lnTo>
                  <a:pt x="122659" y="318602"/>
                </a:lnTo>
                <a:lnTo>
                  <a:pt x="130365" y="318723"/>
                </a:lnTo>
                <a:lnTo>
                  <a:pt x="205880" y="318695"/>
                </a:lnTo>
                <a:lnTo>
                  <a:pt x="252406" y="318602"/>
                </a:lnTo>
                <a:close/>
              </a:path>
              <a:path w="368934" h="471170">
                <a:moveTo>
                  <a:pt x="331546" y="251921"/>
                </a:moveTo>
                <a:lnTo>
                  <a:pt x="76276" y="252036"/>
                </a:lnTo>
                <a:lnTo>
                  <a:pt x="331655" y="252036"/>
                </a:lnTo>
                <a:close/>
              </a:path>
              <a:path w="368934" h="471170">
                <a:moveTo>
                  <a:pt x="317525" y="189691"/>
                </a:moveTo>
                <a:lnTo>
                  <a:pt x="91935" y="189691"/>
                </a:lnTo>
                <a:lnTo>
                  <a:pt x="91948" y="220311"/>
                </a:lnTo>
                <a:lnTo>
                  <a:pt x="94538" y="222877"/>
                </a:lnTo>
                <a:lnTo>
                  <a:pt x="108432" y="222889"/>
                </a:lnTo>
                <a:lnTo>
                  <a:pt x="314134" y="222800"/>
                </a:lnTo>
                <a:lnTo>
                  <a:pt x="317449" y="219359"/>
                </a:lnTo>
                <a:lnTo>
                  <a:pt x="317525" y="189691"/>
                </a:lnTo>
                <a:close/>
              </a:path>
              <a:path w="368934" h="471170">
                <a:moveTo>
                  <a:pt x="204773" y="0"/>
                </a:moveTo>
                <a:lnTo>
                  <a:pt x="146202" y="106"/>
                </a:lnTo>
                <a:lnTo>
                  <a:pt x="112773" y="21557"/>
                </a:lnTo>
                <a:lnTo>
                  <a:pt x="107329" y="61026"/>
                </a:lnTo>
                <a:lnTo>
                  <a:pt x="94751" y="110159"/>
                </a:lnTo>
                <a:lnTo>
                  <a:pt x="91884" y="134726"/>
                </a:lnTo>
                <a:lnTo>
                  <a:pt x="91884" y="143705"/>
                </a:lnTo>
                <a:lnTo>
                  <a:pt x="317576" y="143705"/>
                </a:lnTo>
                <a:lnTo>
                  <a:pt x="317552" y="134726"/>
                </a:lnTo>
                <a:lnTo>
                  <a:pt x="314716" y="110369"/>
                </a:lnTo>
                <a:lnTo>
                  <a:pt x="302138" y="61236"/>
                </a:lnTo>
                <a:lnTo>
                  <a:pt x="299215" y="36466"/>
                </a:lnTo>
                <a:lnTo>
                  <a:pt x="296676" y="21766"/>
                </a:lnTo>
                <a:lnTo>
                  <a:pt x="289421" y="10247"/>
                </a:lnTo>
                <a:lnTo>
                  <a:pt x="278102" y="2804"/>
                </a:lnTo>
                <a:lnTo>
                  <a:pt x="263334" y="131"/>
                </a:lnTo>
                <a:lnTo>
                  <a:pt x="204773" y="0"/>
                </a:lnTo>
                <a:close/>
              </a:path>
            </a:pathLst>
          </a:custGeom>
          <a:solidFill>
            <a:schemeClr val="accent5"/>
          </a:solidFill>
        </p:spPr>
        <p:txBody>
          <a:bodyPr wrap="square" lIns="0" tIns="0" rIns="0" bIns="0" rtlCol="0"/>
          <a:lstStyle/>
          <a:p>
            <a:endParaRPr/>
          </a:p>
        </p:txBody>
      </p:sp>
      <p:sp>
        <p:nvSpPr>
          <p:cNvPr id="15" name="object 5">
            <a:extLst>
              <a:ext uri="{FF2B5EF4-FFF2-40B4-BE49-F238E27FC236}">
                <a16:creationId xmlns:a16="http://schemas.microsoft.com/office/drawing/2014/main" id="{7C467127-F6C3-96AE-1B7E-96278EEC6EB5}"/>
              </a:ext>
            </a:extLst>
          </p:cNvPr>
          <p:cNvSpPr/>
          <p:nvPr/>
        </p:nvSpPr>
        <p:spPr>
          <a:xfrm>
            <a:off x="301338" y="4098962"/>
            <a:ext cx="516026" cy="606100"/>
          </a:xfrm>
          <a:custGeom>
            <a:avLst/>
            <a:gdLst/>
            <a:ahLst/>
            <a:cxnLst/>
            <a:rect l="l" t="t" r="r" b="b"/>
            <a:pathLst>
              <a:path w="406400" h="455294">
                <a:moveTo>
                  <a:pt x="304609" y="303457"/>
                </a:moveTo>
                <a:lnTo>
                  <a:pt x="99834" y="303457"/>
                </a:lnTo>
                <a:lnTo>
                  <a:pt x="0" y="455159"/>
                </a:lnTo>
                <a:lnTo>
                  <a:pt x="406361" y="455159"/>
                </a:lnTo>
                <a:lnTo>
                  <a:pt x="391761" y="433391"/>
                </a:lnTo>
                <a:lnTo>
                  <a:pt x="35204" y="433391"/>
                </a:lnTo>
                <a:lnTo>
                  <a:pt x="63500" y="393831"/>
                </a:lnTo>
                <a:lnTo>
                  <a:pt x="135713" y="393831"/>
                </a:lnTo>
                <a:lnTo>
                  <a:pt x="121297" y="390503"/>
                </a:lnTo>
                <a:lnTo>
                  <a:pt x="126555" y="386465"/>
                </a:lnTo>
                <a:lnTo>
                  <a:pt x="103771" y="386465"/>
                </a:lnTo>
                <a:lnTo>
                  <a:pt x="73736" y="379518"/>
                </a:lnTo>
                <a:lnTo>
                  <a:pt x="113893" y="323346"/>
                </a:lnTo>
                <a:lnTo>
                  <a:pt x="241295" y="323346"/>
                </a:lnTo>
                <a:lnTo>
                  <a:pt x="244817" y="317542"/>
                </a:lnTo>
                <a:lnTo>
                  <a:pt x="314056" y="317542"/>
                </a:lnTo>
                <a:lnTo>
                  <a:pt x="304609" y="303457"/>
                </a:lnTo>
                <a:close/>
              </a:path>
              <a:path w="406400" h="455294">
                <a:moveTo>
                  <a:pt x="135713" y="393831"/>
                </a:moveTo>
                <a:lnTo>
                  <a:pt x="63500" y="393831"/>
                </a:lnTo>
                <a:lnTo>
                  <a:pt x="87083" y="399292"/>
                </a:lnTo>
                <a:lnTo>
                  <a:pt x="42697" y="433391"/>
                </a:lnTo>
                <a:lnTo>
                  <a:pt x="65481" y="433391"/>
                </a:lnTo>
                <a:lnTo>
                  <a:pt x="104597" y="403330"/>
                </a:lnTo>
                <a:lnTo>
                  <a:pt x="176868" y="403330"/>
                </a:lnTo>
                <a:lnTo>
                  <a:pt x="135713" y="393831"/>
                </a:lnTo>
                <a:close/>
              </a:path>
              <a:path w="406400" h="455294">
                <a:moveTo>
                  <a:pt x="176868" y="403330"/>
                </a:moveTo>
                <a:lnTo>
                  <a:pt x="104597" y="403330"/>
                </a:lnTo>
                <a:lnTo>
                  <a:pt x="213118" y="428375"/>
                </a:lnTo>
                <a:lnTo>
                  <a:pt x="205409" y="433391"/>
                </a:lnTo>
                <a:lnTo>
                  <a:pt x="307060" y="433391"/>
                </a:lnTo>
                <a:lnTo>
                  <a:pt x="254076" y="421161"/>
                </a:lnTo>
                <a:lnTo>
                  <a:pt x="261918" y="416068"/>
                </a:lnTo>
                <a:lnTo>
                  <a:pt x="232054" y="416068"/>
                </a:lnTo>
                <a:lnTo>
                  <a:pt x="176868" y="403330"/>
                </a:lnTo>
                <a:close/>
              </a:path>
              <a:path w="406400" h="455294">
                <a:moveTo>
                  <a:pt x="351767" y="373765"/>
                </a:moveTo>
                <a:lnTo>
                  <a:pt x="327063" y="373765"/>
                </a:lnTo>
                <a:lnTo>
                  <a:pt x="364413" y="433391"/>
                </a:lnTo>
                <a:lnTo>
                  <a:pt x="391761" y="433391"/>
                </a:lnTo>
                <a:lnTo>
                  <a:pt x="351767" y="373765"/>
                </a:lnTo>
                <a:close/>
              </a:path>
              <a:path w="406400" h="455294">
                <a:moveTo>
                  <a:pt x="331255" y="343183"/>
                </a:moveTo>
                <a:lnTo>
                  <a:pt x="228879" y="343183"/>
                </a:lnTo>
                <a:lnTo>
                  <a:pt x="317487" y="358461"/>
                </a:lnTo>
                <a:lnTo>
                  <a:pt x="318439" y="359972"/>
                </a:lnTo>
                <a:lnTo>
                  <a:pt x="232054" y="416068"/>
                </a:lnTo>
                <a:lnTo>
                  <a:pt x="261918" y="416068"/>
                </a:lnTo>
                <a:lnTo>
                  <a:pt x="327063" y="373765"/>
                </a:lnTo>
                <a:lnTo>
                  <a:pt x="351767" y="373765"/>
                </a:lnTo>
                <a:lnTo>
                  <a:pt x="331255" y="343183"/>
                </a:lnTo>
                <a:close/>
              </a:path>
              <a:path w="406400" h="455294">
                <a:moveTo>
                  <a:pt x="224587" y="349812"/>
                </a:moveTo>
                <a:lnTo>
                  <a:pt x="174269" y="349812"/>
                </a:lnTo>
                <a:lnTo>
                  <a:pt x="198754" y="387747"/>
                </a:lnTo>
                <a:lnTo>
                  <a:pt x="206044" y="377489"/>
                </a:lnTo>
                <a:lnTo>
                  <a:pt x="213531" y="366575"/>
                </a:lnTo>
                <a:lnTo>
                  <a:pt x="221161" y="355106"/>
                </a:lnTo>
                <a:lnTo>
                  <a:pt x="224587" y="349812"/>
                </a:lnTo>
                <a:close/>
              </a:path>
              <a:path w="406400" h="455294">
                <a:moveTo>
                  <a:pt x="241295" y="323346"/>
                </a:moveTo>
                <a:lnTo>
                  <a:pt x="113893" y="323346"/>
                </a:lnTo>
                <a:lnTo>
                  <a:pt x="162890" y="331804"/>
                </a:lnTo>
                <a:lnTo>
                  <a:pt x="164198" y="333887"/>
                </a:lnTo>
                <a:lnTo>
                  <a:pt x="165430" y="335982"/>
                </a:lnTo>
                <a:lnTo>
                  <a:pt x="166763" y="338078"/>
                </a:lnTo>
                <a:lnTo>
                  <a:pt x="103771" y="386465"/>
                </a:lnTo>
                <a:lnTo>
                  <a:pt x="126555" y="386465"/>
                </a:lnTo>
                <a:lnTo>
                  <a:pt x="174269" y="349812"/>
                </a:lnTo>
                <a:lnTo>
                  <a:pt x="224587" y="349812"/>
                </a:lnTo>
                <a:lnTo>
                  <a:pt x="228879" y="343183"/>
                </a:lnTo>
                <a:lnTo>
                  <a:pt x="331255" y="343183"/>
                </a:lnTo>
                <a:lnTo>
                  <a:pt x="330258" y="341697"/>
                </a:lnTo>
                <a:lnTo>
                  <a:pt x="306984" y="341697"/>
                </a:lnTo>
                <a:lnTo>
                  <a:pt x="237388" y="329696"/>
                </a:lnTo>
                <a:lnTo>
                  <a:pt x="239877" y="325682"/>
                </a:lnTo>
                <a:lnTo>
                  <a:pt x="241295" y="323346"/>
                </a:lnTo>
                <a:close/>
              </a:path>
              <a:path w="406400" h="455294">
                <a:moveTo>
                  <a:pt x="314056" y="317542"/>
                </a:moveTo>
                <a:lnTo>
                  <a:pt x="291846" y="317542"/>
                </a:lnTo>
                <a:lnTo>
                  <a:pt x="306984" y="341697"/>
                </a:lnTo>
                <a:lnTo>
                  <a:pt x="330258" y="341697"/>
                </a:lnTo>
                <a:lnTo>
                  <a:pt x="314056" y="317542"/>
                </a:lnTo>
                <a:close/>
              </a:path>
              <a:path w="406400" h="455294">
                <a:moveTo>
                  <a:pt x="220631" y="0"/>
                </a:moveTo>
                <a:lnTo>
                  <a:pt x="170942" y="1197"/>
                </a:lnTo>
                <a:lnTo>
                  <a:pt x="131982" y="17965"/>
                </a:lnTo>
                <a:lnTo>
                  <a:pt x="100249" y="46550"/>
                </a:lnTo>
                <a:lnTo>
                  <a:pt x="78964" y="84204"/>
                </a:lnTo>
                <a:lnTo>
                  <a:pt x="71347" y="128181"/>
                </a:lnTo>
                <a:lnTo>
                  <a:pt x="80619" y="175734"/>
                </a:lnTo>
                <a:lnTo>
                  <a:pt x="94638" y="208851"/>
                </a:lnTo>
                <a:lnTo>
                  <a:pt x="110350" y="241039"/>
                </a:lnTo>
                <a:lnTo>
                  <a:pt x="127443" y="272505"/>
                </a:lnTo>
                <a:lnTo>
                  <a:pt x="145605" y="303457"/>
                </a:lnTo>
                <a:lnTo>
                  <a:pt x="253263" y="303457"/>
                </a:lnTo>
                <a:lnTo>
                  <a:pt x="286842" y="243506"/>
                </a:lnTo>
                <a:lnTo>
                  <a:pt x="311619" y="192040"/>
                </a:lnTo>
                <a:lnTo>
                  <a:pt x="315374" y="181880"/>
                </a:lnTo>
                <a:lnTo>
                  <a:pt x="200431" y="181880"/>
                </a:lnTo>
                <a:lnTo>
                  <a:pt x="171977" y="176367"/>
                </a:lnTo>
                <a:lnTo>
                  <a:pt x="148766" y="160840"/>
                </a:lnTo>
                <a:lnTo>
                  <a:pt x="133124" y="137621"/>
                </a:lnTo>
                <a:lnTo>
                  <a:pt x="127380" y="109033"/>
                </a:lnTo>
                <a:lnTo>
                  <a:pt x="132932" y="80747"/>
                </a:lnTo>
                <a:lnTo>
                  <a:pt x="148170" y="57697"/>
                </a:lnTo>
                <a:lnTo>
                  <a:pt x="170886" y="42128"/>
                </a:lnTo>
                <a:lnTo>
                  <a:pt x="198869" y="36288"/>
                </a:lnTo>
                <a:lnTo>
                  <a:pt x="286099" y="36288"/>
                </a:lnTo>
                <a:lnTo>
                  <a:pt x="266469" y="18027"/>
                </a:lnTo>
                <a:lnTo>
                  <a:pt x="220631" y="0"/>
                </a:lnTo>
                <a:close/>
              </a:path>
              <a:path w="406400" h="455294">
                <a:moveTo>
                  <a:pt x="286099" y="36288"/>
                </a:moveTo>
                <a:lnTo>
                  <a:pt x="198869" y="36288"/>
                </a:lnTo>
                <a:lnTo>
                  <a:pt x="227349" y="41831"/>
                </a:lnTo>
                <a:lnTo>
                  <a:pt x="250659" y="57368"/>
                </a:lnTo>
                <a:lnTo>
                  <a:pt x="266417" y="80541"/>
                </a:lnTo>
                <a:lnTo>
                  <a:pt x="272237" y="108995"/>
                </a:lnTo>
                <a:lnTo>
                  <a:pt x="266580" y="136991"/>
                </a:lnTo>
                <a:lnTo>
                  <a:pt x="251112" y="160111"/>
                </a:lnTo>
                <a:lnTo>
                  <a:pt x="228254" y="175894"/>
                </a:lnTo>
                <a:lnTo>
                  <a:pt x="200431" y="181880"/>
                </a:lnTo>
                <a:lnTo>
                  <a:pt x="315374" y="181880"/>
                </a:lnTo>
                <a:lnTo>
                  <a:pt x="320019" y="169314"/>
                </a:lnTo>
                <a:lnTo>
                  <a:pt x="325559" y="146243"/>
                </a:lnTo>
                <a:lnTo>
                  <a:pt x="327273" y="122598"/>
                </a:lnTo>
                <a:lnTo>
                  <a:pt x="324192" y="98149"/>
                </a:lnTo>
                <a:lnTo>
                  <a:pt x="302856" y="51877"/>
                </a:lnTo>
                <a:lnTo>
                  <a:pt x="286099" y="36288"/>
                </a:lnTo>
                <a:close/>
              </a:path>
            </a:pathLst>
          </a:custGeom>
          <a:solidFill>
            <a:schemeClr val="accent5"/>
          </a:solidFill>
        </p:spPr>
        <p:txBody>
          <a:bodyPr wrap="square" lIns="0" tIns="0" rIns="0" bIns="0" rtlCol="0"/>
          <a:lstStyle/>
          <a:p>
            <a:endParaRPr/>
          </a:p>
        </p:txBody>
      </p:sp>
      <p:grpSp>
        <p:nvGrpSpPr>
          <p:cNvPr id="32" name="object 8">
            <a:extLst>
              <a:ext uri="{FF2B5EF4-FFF2-40B4-BE49-F238E27FC236}">
                <a16:creationId xmlns:a16="http://schemas.microsoft.com/office/drawing/2014/main" id="{7CD52D3F-DA5F-E583-7C01-E8F241DA7962}"/>
              </a:ext>
            </a:extLst>
          </p:cNvPr>
          <p:cNvGrpSpPr/>
          <p:nvPr/>
        </p:nvGrpSpPr>
        <p:grpSpPr>
          <a:xfrm>
            <a:off x="283921" y="5233310"/>
            <a:ext cx="550860" cy="864856"/>
            <a:chOff x="610715" y="5115485"/>
            <a:chExt cx="295910" cy="607695"/>
          </a:xfrm>
          <a:solidFill>
            <a:schemeClr val="accent5"/>
          </a:solidFill>
        </p:grpSpPr>
        <p:sp>
          <p:nvSpPr>
            <p:cNvPr id="33" name="object 9">
              <a:extLst>
                <a:ext uri="{FF2B5EF4-FFF2-40B4-BE49-F238E27FC236}">
                  <a16:creationId xmlns:a16="http://schemas.microsoft.com/office/drawing/2014/main" id="{51D50B54-BC47-03D7-5AB8-07F063653D2B}"/>
                </a:ext>
              </a:extLst>
            </p:cNvPr>
            <p:cNvSpPr/>
            <p:nvPr/>
          </p:nvSpPr>
          <p:spPr>
            <a:xfrm>
              <a:off x="610715" y="5115485"/>
              <a:ext cx="295910" cy="607695"/>
            </a:xfrm>
            <a:custGeom>
              <a:avLst/>
              <a:gdLst/>
              <a:ahLst/>
              <a:cxnLst/>
              <a:rect l="l" t="t" r="r" b="b"/>
              <a:pathLst>
                <a:path w="295909" h="607695">
                  <a:moveTo>
                    <a:pt x="140423" y="129755"/>
                  </a:moveTo>
                  <a:lnTo>
                    <a:pt x="139129" y="131168"/>
                  </a:lnTo>
                  <a:lnTo>
                    <a:pt x="139020" y="131722"/>
                  </a:lnTo>
                  <a:lnTo>
                    <a:pt x="138824" y="136494"/>
                  </a:lnTo>
                  <a:lnTo>
                    <a:pt x="138735" y="137510"/>
                  </a:lnTo>
                  <a:lnTo>
                    <a:pt x="127576" y="198731"/>
                  </a:lnTo>
                  <a:lnTo>
                    <a:pt x="97967" y="254520"/>
                  </a:lnTo>
                  <a:lnTo>
                    <a:pt x="95059" y="258394"/>
                  </a:lnTo>
                  <a:lnTo>
                    <a:pt x="93853" y="262178"/>
                  </a:lnTo>
                  <a:lnTo>
                    <a:pt x="93872" y="268498"/>
                  </a:lnTo>
                  <a:lnTo>
                    <a:pt x="93992" y="573138"/>
                  </a:lnTo>
                  <a:lnTo>
                    <a:pt x="96227" y="586447"/>
                  </a:lnTo>
                  <a:lnTo>
                    <a:pt x="102431" y="597100"/>
                  </a:lnTo>
                  <a:lnTo>
                    <a:pt x="111912" y="604356"/>
                  </a:lnTo>
                  <a:lnTo>
                    <a:pt x="123977" y="607479"/>
                  </a:lnTo>
                  <a:lnTo>
                    <a:pt x="137796" y="605655"/>
                  </a:lnTo>
                  <a:lnTo>
                    <a:pt x="148847" y="598928"/>
                  </a:lnTo>
                  <a:lnTo>
                    <a:pt x="156177" y="588158"/>
                  </a:lnTo>
                  <a:lnTo>
                    <a:pt x="158838" y="574205"/>
                  </a:lnTo>
                  <a:lnTo>
                    <a:pt x="158953" y="349694"/>
                  </a:lnTo>
                  <a:lnTo>
                    <a:pt x="156781" y="345033"/>
                  </a:lnTo>
                  <a:lnTo>
                    <a:pt x="170700" y="344449"/>
                  </a:lnTo>
                  <a:lnTo>
                    <a:pt x="236157" y="344449"/>
                  </a:lnTo>
                  <a:lnTo>
                    <a:pt x="236004" y="197142"/>
                  </a:lnTo>
                  <a:lnTo>
                    <a:pt x="237896" y="197015"/>
                  </a:lnTo>
                  <a:lnTo>
                    <a:pt x="282800" y="197015"/>
                  </a:lnTo>
                  <a:lnTo>
                    <a:pt x="276279" y="179571"/>
                  </a:lnTo>
                  <a:lnTo>
                    <a:pt x="255216" y="147751"/>
                  </a:lnTo>
                  <a:lnTo>
                    <a:pt x="213625" y="130289"/>
                  </a:lnTo>
                  <a:lnTo>
                    <a:pt x="176969" y="130289"/>
                  </a:lnTo>
                  <a:lnTo>
                    <a:pt x="140423" y="129755"/>
                  </a:lnTo>
                  <a:close/>
                </a:path>
                <a:path w="295909" h="607695">
                  <a:moveTo>
                    <a:pt x="236157" y="344449"/>
                  </a:moveTo>
                  <a:lnTo>
                    <a:pt x="170700" y="344449"/>
                  </a:lnTo>
                  <a:lnTo>
                    <a:pt x="171121" y="346608"/>
                  </a:lnTo>
                  <a:lnTo>
                    <a:pt x="171196" y="575386"/>
                  </a:lnTo>
                  <a:lnTo>
                    <a:pt x="173458" y="587610"/>
                  </a:lnTo>
                  <a:lnTo>
                    <a:pt x="179668" y="597560"/>
                  </a:lnTo>
                  <a:lnTo>
                    <a:pt x="189014" y="604443"/>
                  </a:lnTo>
                  <a:lnTo>
                    <a:pt x="200685" y="607466"/>
                  </a:lnTo>
                  <a:lnTo>
                    <a:pt x="213462" y="606032"/>
                  </a:lnTo>
                  <a:lnTo>
                    <a:pt x="235795" y="557079"/>
                  </a:lnTo>
                  <a:lnTo>
                    <a:pt x="236064" y="512278"/>
                  </a:lnTo>
                  <a:lnTo>
                    <a:pt x="236157" y="344449"/>
                  </a:lnTo>
                  <a:close/>
                </a:path>
                <a:path w="295909" h="607695">
                  <a:moveTo>
                    <a:pt x="88994" y="378879"/>
                  </a:moveTo>
                  <a:lnTo>
                    <a:pt x="76593" y="378879"/>
                  </a:lnTo>
                  <a:lnTo>
                    <a:pt x="88188" y="381685"/>
                  </a:lnTo>
                  <a:lnTo>
                    <a:pt x="88988" y="380898"/>
                  </a:lnTo>
                  <a:lnTo>
                    <a:pt x="88994" y="378879"/>
                  </a:lnTo>
                  <a:close/>
                </a:path>
                <a:path w="295909" h="607695">
                  <a:moveTo>
                    <a:pt x="87185" y="229768"/>
                  </a:moveTo>
                  <a:lnTo>
                    <a:pt x="86029" y="238023"/>
                  </a:lnTo>
                  <a:lnTo>
                    <a:pt x="84721" y="245808"/>
                  </a:lnTo>
                  <a:lnTo>
                    <a:pt x="83820" y="253873"/>
                  </a:lnTo>
                  <a:lnTo>
                    <a:pt x="81833" y="276796"/>
                  </a:lnTo>
                  <a:lnTo>
                    <a:pt x="81233" y="293946"/>
                  </a:lnTo>
                  <a:lnTo>
                    <a:pt x="81110" y="309575"/>
                  </a:lnTo>
                  <a:lnTo>
                    <a:pt x="81189" y="317703"/>
                  </a:lnTo>
                  <a:lnTo>
                    <a:pt x="81308" y="324811"/>
                  </a:lnTo>
                  <a:lnTo>
                    <a:pt x="82198" y="344449"/>
                  </a:lnTo>
                  <a:lnTo>
                    <a:pt x="82216" y="355650"/>
                  </a:lnTo>
                  <a:lnTo>
                    <a:pt x="80871" y="362826"/>
                  </a:lnTo>
                  <a:lnTo>
                    <a:pt x="80765" y="363131"/>
                  </a:lnTo>
                  <a:lnTo>
                    <a:pt x="77216" y="369966"/>
                  </a:lnTo>
                  <a:lnTo>
                    <a:pt x="70777" y="375881"/>
                  </a:lnTo>
                  <a:lnTo>
                    <a:pt x="73266" y="379171"/>
                  </a:lnTo>
                  <a:lnTo>
                    <a:pt x="76593" y="378879"/>
                  </a:lnTo>
                  <a:lnTo>
                    <a:pt x="88994" y="378879"/>
                  </a:lnTo>
                  <a:lnTo>
                    <a:pt x="88988" y="229933"/>
                  </a:lnTo>
                  <a:lnTo>
                    <a:pt x="87807" y="229806"/>
                  </a:lnTo>
                  <a:lnTo>
                    <a:pt x="87185" y="229768"/>
                  </a:lnTo>
                  <a:close/>
                </a:path>
                <a:path w="295909" h="607695">
                  <a:moveTo>
                    <a:pt x="123012" y="129527"/>
                  </a:moveTo>
                  <a:lnTo>
                    <a:pt x="119570" y="130086"/>
                  </a:lnTo>
                  <a:lnTo>
                    <a:pt x="112749" y="130726"/>
                  </a:lnTo>
                  <a:lnTo>
                    <a:pt x="105873" y="131168"/>
                  </a:lnTo>
                  <a:lnTo>
                    <a:pt x="99178" y="132339"/>
                  </a:lnTo>
                  <a:lnTo>
                    <a:pt x="62900" y="162206"/>
                  </a:lnTo>
                  <a:lnTo>
                    <a:pt x="47173" y="197142"/>
                  </a:lnTo>
                  <a:lnTo>
                    <a:pt x="37767" y="242199"/>
                  </a:lnTo>
                  <a:lnTo>
                    <a:pt x="34401" y="293946"/>
                  </a:lnTo>
                  <a:lnTo>
                    <a:pt x="34285" y="320995"/>
                  </a:lnTo>
                  <a:lnTo>
                    <a:pt x="35534" y="355650"/>
                  </a:lnTo>
                  <a:lnTo>
                    <a:pt x="35877" y="362826"/>
                  </a:lnTo>
                  <a:lnTo>
                    <a:pt x="39509" y="368769"/>
                  </a:lnTo>
                  <a:lnTo>
                    <a:pt x="46228" y="372465"/>
                  </a:lnTo>
                  <a:lnTo>
                    <a:pt x="57415" y="375253"/>
                  </a:lnTo>
                  <a:lnTo>
                    <a:pt x="67573" y="372221"/>
                  </a:lnTo>
                  <a:lnTo>
                    <a:pt x="74831" y="364450"/>
                  </a:lnTo>
                  <a:lnTo>
                    <a:pt x="77303" y="353085"/>
                  </a:lnTo>
                  <a:lnTo>
                    <a:pt x="76344" y="324811"/>
                  </a:lnTo>
                  <a:lnTo>
                    <a:pt x="76246" y="309575"/>
                  </a:lnTo>
                  <a:lnTo>
                    <a:pt x="77365" y="268498"/>
                  </a:lnTo>
                  <a:lnTo>
                    <a:pt x="82497" y="229146"/>
                  </a:lnTo>
                  <a:lnTo>
                    <a:pt x="93992" y="196850"/>
                  </a:lnTo>
                  <a:lnTo>
                    <a:pt x="111440" y="196850"/>
                  </a:lnTo>
                  <a:lnTo>
                    <a:pt x="116104" y="183522"/>
                  </a:lnTo>
                  <a:lnTo>
                    <a:pt x="121220" y="159471"/>
                  </a:lnTo>
                  <a:lnTo>
                    <a:pt x="123371" y="135166"/>
                  </a:lnTo>
                  <a:lnTo>
                    <a:pt x="123247" y="130726"/>
                  </a:lnTo>
                  <a:lnTo>
                    <a:pt x="123012" y="129527"/>
                  </a:lnTo>
                  <a:close/>
                </a:path>
                <a:path w="295909" h="607695">
                  <a:moveTo>
                    <a:pt x="282800" y="197015"/>
                  </a:moveTo>
                  <a:lnTo>
                    <a:pt x="237896" y="197015"/>
                  </a:lnTo>
                  <a:lnTo>
                    <a:pt x="239090" y="200139"/>
                  </a:lnTo>
                  <a:lnTo>
                    <a:pt x="240449" y="203263"/>
                  </a:lnTo>
                  <a:lnTo>
                    <a:pt x="241549" y="206757"/>
                  </a:lnTo>
                  <a:lnTo>
                    <a:pt x="251612" y="258966"/>
                  </a:lnTo>
                  <a:lnTo>
                    <a:pt x="253558" y="309575"/>
                  </a:lnTo>
                  <a:lnTo>
                    <a:pt x="253464" y="317703"/>
                  </a:lnTo>
                  <a:lnTo>
                    <a:pt x="253020" y="335586"/>
                  </a:lnTo>
                  <a:lnTo>
                    <a:pt x="252855" y="344449"/>
                  </a:lnTo>
                  <a:lnTo>
                    <a:pt x="275942" y="375036"/>
                  </a:lnTo>
                  <a:lnTo>
                    <a:pt x="282606" y="372983"/>
                  </a:lnTo>
                  <a:lnTo>
                    <a:pt x="295580" y="324811"/>
                  </a:lnTo>
                  <a:lnTo>
                    <a:pt x="295697" y="309575"/>
                  </a:lnTo>
                  <a:lnTo>
                    <a:pt x="295618" y="291196"/>
                  </a:lnTo>
                  <a:lnTo>
                    <a:pt x="294585" y="266328"/>
                  </a:lnTo>
                  <a:lnTo>
                    <a:pt x="291630" y="238023"/>
                  </a:lnTo>
                  <a:lnTo>
                    <a:pt x="288237" y="218021"/>
                  </a:lnTo>
                  <a:lnTo>
                    <a:pt x="283338" y="198454"/>
                  </a:lnTo>
                  <a:lnTo>
                    <a:pt x="282800" y="197015"/>
                  </a:lnTo>
                  <a:close/>
                </a:path>
                <a:path w="295909" h="607695">
                  <a:moveTo>
                    <a:pt x="91808" y="118084"/>
                  </a:moveTo>
                  <a:lnTo>
                    <a:pt x="55583" y="136494"/>
                  </a:lnTo>
                  <a:lnTo>
                    <a:pt x="23210" y="182668"/>
                  </a:lnTo>
                  <a:lnTo>
                    <a:pt x="7635" y="222854"/>
                  </a:lnTo>
                  <a:lnTo>
                    <a:pt x="153" y="265244"/>
                  </a:lnTo>
                  <a:lnTo>
                    <a:pt x="0" y="309575"/>
                  </a:lnTo>
                  <a:lnTo>
                    <a:pt x="2423" y="323101"/>
                  </a:lnTo>
                  <a:lnTo>
                    <a:pt x="2494" y="323399"/>
                  </a:lnTo>
                  <a:lnTo>
                    <a:pt x="8037" y="335586"/>
                  </a:lnTo>
                  <a:lnTo>
                    <a:pt x="17103" y="345899"/>
                  </a:lnTo>
                  <a:lnTo>
                    <a:pt x="30048" y="353834"/>
                  </a:lnTo>
                  <a:lnTo>
                    <a:pt x="29996" y="344449"/>
                  </a:lnTo>
                  <a:lnTo>
                    <a:pt x="29160" y="320995"/>
                  </a:lnTo>
                  <a:lnTo>
                    <a:pt x="29203" y="289407"/>
                  </a:lnTo>
                  <a:lnTo>
                    <a:pt x="33451" y="237388"/>
                  </a:lnTo>
                  <a:lnTo>
                    <a:pt x="43499" y="191758"/>
                  </a:lnTo>
                  <a:lnTo>
                    <a:pt x="65747" y="150558"/>
                  </a:lnTo>
                  <a:lnTo>
                    <a:pt x="100436" y="126539"/>
                  </a:lnTo>
                  <a:lnTo>
                    <a:pt x="115570" y="125107"/>
                  </a:lnTo>
                  <a:lnTo>
                    <a:pt x="131458" y="125107"/>
                  </a:lnTo>
                  <a:lnTo>
                    <a:pt x="131673" y="122986"/>
                  </a:lnTo>
                  <a:lnTo>
                    <a:pt x="125742" y="120472"/>
                  </a:lnTo>
                  <a:lnTo>
                    <a:pt x="120207" y="119646"/>
                  </a:lnTo>
                  <a:lnTo>
                    <a:pt x="112941" y="119646"/>
                  </a:lnTo>
                  <a:lnTo>
                    <a:pt x="105877" y="119268"/>
                  </a:lnTo>
                  <a:lnTo>
                    <a:pt x="98791" y="118403"/>
                  </a:lnTo>
                  <a:lnTo>
                    <a:pt x="91808" y="118084"/>
                  </a:lnTo>
                  <a:close/>
                </a:path>
                <a:path w="295909" h="607695">
                  <a:moveTo>
                    <a:pt x="111440" y="196850"/>
                  </a:moveTo>
                  <a:lnTo>
                    <a:pt x="93992" y="196850"/>
                  </a:lnTo>
                  <a:lnTo>
                    <a:pt x="93992" y="231216"/>
                  </a:lnTo>
                  <a:lnTo>
                    <a:pt x="95592" y="230009"/>
                  </a:lnTo>
                  <a:lnTo>
                    <a:pt x="96393" y="229717"/>
                  </a:lnTo>
                  <a:lnTo>
                    <a:pt x="96723" y="229146"/>
                  </a:lnTo>
                  <a:lnTo>
                    <a:pt x="107972" y="206757"/>
                  </a:lnTo>
                  <a:lnTo>
                    <a:pt x="111440" y="196850"/>
                  </a:lnTo>
                  <a:close/>
                </a:path>
                <a:path w="295909" h="607695">
                  <a:moveTo>
                    <a:pt x="207822" y="129794"/>
                  </a:moveTo>
                  <a:lnTo>
                    <a:pt x="192406" y="130230"/>
                  </a:lnTo>
                  <a:lnTo>
                    <a:pt x="176969" y="130289"/>
                  </a:lnTo>
                  <a:lnTo>
                    <a:pt x="213625" y="130289"/>
                  </a:lnTo>
                  <a:lnTo>
                    <a:pt x="207822" y="129794"/>
                  </a:lnTo>
                  <a:close/>
                </a:path>
                <a:path w="295909" h="607695">
                  <a:moveTo>
                    <a:pt x="131458" y="125107"/>
                  </a:moveTo>
                  <a:lnTo>
                    <a:pt x="115570" y="125107"/>
                  </a:lnTo>
                  <a:lnTo>
                    <a:pt x="120853" y="125310"/>
                  </a:lnTo>
                  <a:lnTo>
                    <a:pt x="126161" y="125120"/>
                  </a:lnTo>
                  <a:lnTo>
                    <a:pt x="131458" y="125107"/>
                  </a:lnTo>
                  <a:close/>
                </a:path>
                <a:path w="295909" h="607695">
                  <a:moveTo>
                    <a:pt x="119100" y="119481"/>
                  </a:moveTo>
                  <a:lnTo>
                    <a:pt x="112941" y="119646"/>
                  </a:lnTo>
                  <a:lnTo>
                    <a:pt x="120207" y="119646"/>
                  </a:lnTo>
                  <a:lnTo>
                    <a:pt x="119100" y="119481"/>
                  </a:lnTo>
                  <a:close/>
                </a:path>
                <a:path w="295909" h="607695">
                  <a:moveTo>
                    <a:pt x="164680" y="0"/>
                  </a:moveTo>
                  <a:lnTo>
                    <a:pt x="141850" y="4427"/>
                  </a:lnTo>
                  <a:lnTo>
                    <a:pt x="123272" y="16789"/>
                  </a:lnTo>
                  <a:lnTo>
                    <a:pt x="110781" y="35190"/>
                  </a:lnTo>
                  <a:lnTo>
                    <a:pt x="106210" y="57734"/>
                  </a:lnTo>
                  <a:lnTo>
                    <a:pt x="110781" y="80237"/>
                  </a:lnTo>
                  <a:lnTo>
                    <a:pt x="123309" y="98626"/>
                  </a:lnTo>
                  <a:lnTo>
                    <a:pt x="141930" y="111060"/>
                  </a:lnTo>
                  <a:lnTo>
                    <a:pt x="164782" y="115697"/>
                  </a:lnTo>
                  <a:lnTo>
                    <a:pt x="187682" y="111258"/>
                  </a:lnTo>
                  <a:lnTo>
                    <a:pt x="206603" y="98933"/>
                  </a:lnTo>
                  <a:lnTo>
                    <a:pt x="219257" y="80606"/>
                  </a:lnTo>
                  <a:lnTo>
                    <a:pt x="223354" y="58166"/>
                  </a:lnTo>
                  <a:lnTo>
                    <a:pt x="218735" y="35695"/>
                  </a:lnTo>
                  <a:lnTo>
                    <a:pt x="207071" y="17248"/>
                  </a:lnTo>
                  <a:lnTo>
                    <a:pt x="188880" y="4718"/>
                  </a:lnTo>
                  <a:lnTo>
                    <a:pt x="164680" y="0"/>
                  </a:lnTo>
                  <a:close/>
                </a:path>
              </a:pathLst>
            </a:custGeom>
            <a:grpFill/>
          </p:spPr>
          <p:txBody>
            <a:bodyPr wrap="square" lIns="0" tIns="0" rIns="0" bIns="0" rtlCol="0"/>
            <a:lstStyle/>
            <a:p>
              <a:endParaRPr/>
            </a:p>
          </p:txBody>
        </p:sp>
        <p:pic>
          <p:nvPicPr>
            <p:cNvPr id="35" name="object 10">
              <a:extLst>
                <a:ext uri="{FF2B5EF4-FFF2-40B4-BE49-F238E27FC236}">
                  <a16:creationId xmlns:a16="http://schemas.microsoft.com/office/drawing/2014/main" id="{0C2F6AB1-3513-936C-AFE4-275BEC91487F}"/>
                </a:ext>
              </a:extLst>
            </p:cNvPr>
            <p:cNvPicPr/>
            <p:nvPr/>
          </p:nvPicPr>
          <p:blipFill>
            <a:blip r:embed="rId3" cstate="print"/>
            <a:stretch>
              <a:fillRect/>
            </a:stretch>
          </p:blipFill>
          <p:spPr>
            <a:xfrm>
              <a:off x="650716" y="5265689"/>
              <a:ext cx="235915" cy="235927"/>
            </a:xfrm>
            <a:prstGeom prst="rect">
              <a:avLst/>
            </a:prstGeom>
            <a:grpFill/>
          </p:spPr>
        </p:pic>
      </p:grpSp>
      <p:sp>
        <p:nvSpPr>
          <p:cNvPr id="36" name="object 11">
            <a:extLst>
              <a:ext uri="{FF2B5EF4-FFF2-40B4-BE49-F238E27FC236}">
                <a16:creationId xmlns:a16="http://schemas.microsoft.com/office/drawing/2014/main" id="{0CE162F8-CD9B-96A7-C1AA-3C0FF1A6E208}"/>
              </a:ext>
            </a:extLst>
          </p:cNvPr>
          <p:cNvSpPr txBox="1"/>
          <p:nvPr/>
        </p:nvSpPr>
        <p:spPr>
          <a:xfrm>
            <a:off x="526092" y="5454438"/>
            <a:ext cx="496443" cy="289823"/>
          </a:xfrm>
          <a:prstGeom prst="rect">
            <a:avLst/>
          </a:prstGeom>
        </p:spPr>
        <p:txBody>
          <a:bodyPr vert="horz" wrap="square" lIns="0" tIns="12700" rIns="0" bIns="0" rtlCol="0">
            <a:spAutoFit/>
          </a:bodyPr>
          <a:lstStyle/>
          <a:p>
            <a:pPr marL="12700">
              <a:lnSpc>
                <a:spcPct val="100000"/>
              </a:lnSpc>
              <a:spcBef>
                <a:spcPts val="100"/>
              </a:spcBef>
            </a:pPr>
            <a:r>
              <a:rPr b="1" spc="65">
                <a:solidFill>
                  <a:schemeClr val="accent5"/>
                </a:solidFill>
                <a:latin typeface="Arial"/>
                <a:cs typeface="Arial"/>
              </a:rPr>
              <a:t>#</a:t>
            </a:r>
            <a:endParaRPr>
              <a:solidFill>
                <a:schemeClr val="accent5"/>
              </a:solidFill>
              <a:latin typeface="Arial"/>
              <a:cs typeface="Arial"/>
            </a:endParaRPr>
          </a:p>
        </p:txBody>
      </p:sp>
      <p:sp>
        <p:nvSpPr>
          <p:cNvPr id="37" name="Content Placeholder 3">
            <a:extLst>
              <a:ext uri="{FF2B5EF4-FFF2-40B4-BE49-F238E27FC236}">
                <a16:creationId xmlns:a16="http://schemas.microsoft.com/office/drawing/2014/main" id="{923A1A9E-C482-FC16-7348-61E25BA7BC30}"/>
              </a:ext>
            </a:extLst>
          </p:cNvPr>
          <p:cNvSpPr txBox="1">
            <a:spLocks/>
          </p:cNvSpPr>
          <p:nvPr/>
        </p:nvSpPr>
        <p:spPr>
          <a:xfrm>
            <a:off x="1138017" y="1492505"/>
            <a:ext cx="6136288" cy="1106970"/>
          </a:xfrm>
          <a:prstGeom prst="rect">
            <a:avLst/>
          </a:prstGeom>
          <a:solidFill>
            <a:schemeClr val="bg1"/>
          </a:solid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b="1">
                <a:solidFill>
                  <a:srgbClr val="002060"/>
                </a:solidFill>
                <a:cs typeface="Arial"/>
              </a:rPr>
              <a:t>1. Choices on the application</a:t>
            </a:r>
          </a:p>
          <a:p>
            <a:pPr marL="0" indent="0">
              <a:buNone/>
            </a:pPr>
            <a:r>
              <a:rPr lang="en-US" altLang="en-US" sz="2000">
                <a:solidFill>
                  <a:srgbClr val="002060"/>
                </a:solidFill>
                <a:ea typeface="ＭＳ Ｐゴシック"/>
                <a:cs typeface="Arial"/>
              </a:rPr>
              <a:t>The programs you include in your child’s application AND the order in which they are placed.</a:t>
            </a:r>
          </a:p>
        </p:txBody>
      </p:sp>
      <p:sp>
        <p:nvSpPr>
          <p:cNvPr id="41" name="Content Placeholder 3">
            <a:extLst>
              <a:ext uri="{FF2B5EF4-FFF2-40B4-BE49-F238E27FC236}">
                <a16:creationId xmlns:a16="http://schemas.microsoft.com/office/drawing/2014/main" id="{22928DAC-FEED-38FE-B8C9-A9123C4EFDAB}"/>
              </a:ext>
            </a:extLst>
          </p:cNvPr>
          <p:cNvSpPr txBox="1">
            <a:spLocks/>
          </p:cNvSpPr>
          <p:nvPr/>
        </p:nvSpPr>
        <p:spPr>
          <a:xfrm>
            <a:off x="1138017" y="2855538"/>
            <a:ext cx="9234684" cy="829971"/>
          </a:xfrm>
          <a:prstGeom prst="rect">
            <a:avLst/>
          </a:prstGeom>
          <a:solidFill>
            <a:schemeClr val="bg1"/>
          </a:solidFill>
        </p:spPr>
        <p:txBody>
          <a:bodyPr vert="horz" wrap="square" lIns="91440" tIns="45720" rIns="91440" bIns="45720" rtlCol="0" anchor="t">
            <a:spAutoFit/>
          </a:bodyPr>
          <a:lstStyle>
            <a:defPPr>
              <a:defRPr lang="en-US"/>
            </a:defPPr>
            <a:lvl1pPr indent="0">
              <a:lnSpc>
                <a:spcPct val="90000"/>
              </a:lnSpc>
              <a:spcBef>
                <a:spcPts val="1000"/>
              </a:spcBef>
              <a:buFont typeface="Arial" panose="020B0604020202020204" pitchFamily="34" charset="0"/>
              <a:buNone/>
              <a:defRPr sz="2400" b="1">
                <a:solidFill>
                  <a:schemeClr val="accent5"/>
                </a:solidFill>
                <a:cs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en-US">
                <a:solidFill>
                  <a:srgbClr val="002060"/>
                </a:solidFill>
              </a:rPr>
              <a:t>2. Seat availability and Demand</a:t>
            </a:r>
          </a:p>
          <a:p>
            <a:r>
              <a:rPr lang="en-US" sz="2000" b="0">
                <a:solidFill>
                  <a:srgbClr val="002060"/>
                </a:solidFill>
                <a:ea typeface="ＭＳ Ｐゴシック"/>
              </a:rPr>
              <a:t>The number of seats available for applicants.</a:t>
            </a:r>
          </a:p>
        </p:txBody>
      </p:sp>
      <p:sp>
        <p:nvSpPr>
          <p:cNvPr id="42" name="Content Placeholder 3">
            <a:extLst>
              <a:ext uri="{FF2B5EF4-FFF2-40B4-BE49-F238E27FC236}">
                <a16:creationId xmlns:a16="http://schemas.microsoft.com/office/drawing/2014/main" id="{2D865BCE-13F2-4989-6D72-9F86E8ABBA3E}"/>
              </a:ext>
            </a:extLst>
          </p:cNvPr>
          <p:cNvSpPr txBox="1">
            <a:spLocks/>
          </p:cNvSpPr>
          <p:nvPr/>
        </p:nvSpPr>
        <p:spPr>
          <a:xfrm>
            <a:off x="1138017" y="4037121"/>
            <a:ext cx="9234684" cy="763286"/>
          </a:xfrm>
          <a:prstGeom prst="rect">
            <a:avLst/>
          </a:prstGeom>
          <a:solidFill>
            <a:schemeClr val="bg1"/>
          </a:solid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en-US" sz="2400" b="1">
                <a:solidFill>
                  <a:srgbClr val="002060"/>
                </a:solidFill>
                <a:cs typeface="Arial"/>
              </a:rPr>
              <a:t>3. Admissions Priorities </a:t>
            </a:r>
          </a:p>
          <a:p>
            <a:pPr marL="0" indent="0">
              <a:spcBef>
                <a:spcPct val="20000"/>
              </a:spcBef>
              <a:buNone/>
              <a:defRPr/>
            </a:pPr>
            <a:r>
              <a:rPr lang="en-US" sz="2000">
                <a:solidFill>
                  <a:srgbClr val="002060"/>
                </a:solidFill>
                <a:cs typeface="Arial"/>
              </a:rPr>
              <a:t>The order in which groups of applicants are considered.</a:t>
            </a:r>
            <a:r>
              <a:rPr lang="en-US" sz="2000">
                <a:solidFill>
                  <a:srgbClr val="002060"/>
                </a:solidFill>
                <a:ea typeface="ＭＳ Ｐゴシック"/>
                <a:cs typeface="Arial"/>
              </a:rPr>
              <a:t> </a:t>
            </a:r>
            <a:endParaRPr lang="en-US" sz="2000">
              <a:solidFill>
                <a:srgbClr val="002060"/>
              </a:solidFill>
              <a:ea typeface="ＭＳ Ｐゴシック" charset="-128"/>
              <a:cs typeface="Arial"/>
            </a:endParaRPr>
          </a:p>
        </p:txBody>
      </p:sp>
      <p:sp>
        <p:nvSpPr>
          <p:cNvPr id="43" name="Content Placeholder 3">
            <a:extLst>
              <a:ext uri="{FF2B5EF4-FFF2-40B4-BE49-F238E27FC236}">
                <a16:creationId xmlns:a16="http://schemas.microsoft.com/office/drawing/2014/main" id="{57858417-FED7-FDF2-06DC-5A618C80552D}"/>
              </a:ext>
            </a:extLst>
          </p:cNvPr>
          <p:cNvSpPr txBox="1">
            <a:spLocks/>
          </p:cNvSpPr>
          <p:nvPr/>
        </p:nvSpPr>
        <p:spPr>
          <a:xfrm>
            <a:off x="1187325" y="5243456"/>
            <a:ext cx="9234684" cy="763286"/>
          </a:xfrm>
          <a:prstGeom prst="rect">
            <a:avLst/>
          </a:prstGeom>
          <a:solidFill>
            <a:schemeClr val="bg1"/>
          </a:solid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en-US" altLang="en-US" sz="2400" b="1">
                <a:solidFill>
                  <a:srgbClr val="002060"/>
                </a:solidFill>
                <a:cs typeface="Arial"/>
              </a:rPr>
              <a:t>4. Admissions Methods </a:t>
            </a:r>
          </a:p>
          <a:p>
            <a:pPr marL="0" indent="0">
              <a:spcBef>
                <a:spcPct val="20000"/>
              </a:spcBef>
              <a:buNone/>
              <a:defRPr/>
            </a:pPr>
            <a:r>
              <a:rPr lang="en-US" sz="2000">
                <a:solidFill>
                  <a:srgbClr val="002060"/>
                </a:solidFill>
                <a:ea typeface="ＭＳ Ｐゴシック"/>
                <a:cs typeface="Arial"/>
              </a:rPr>
              <a:t>How students are matched with individual seats. </a:t>
            </a:r>
            <a:endParaRPr lang="en-US" sz="2000">
              <a:solidFill>
                <a:srgbClr val="002060"/>
              </a:solidFill>
              <a:ea typeface="ＭＳ Ｐゴシック" charset="-128"/>
              <a:cs typeface="Arial"/>
            </a:endParaRPr>
          </a:p>
        </p:txBody>
      </p:sp>
      <p:sp>
        <p:nvSpPr>
          <p:cNvPr id="9" name="Slide Number Placeholder 2">
            <a:extLst>
              <a:ext uri="{FF2B5EF4-FFF2-40B4-BE49-F238E27FC236}">
                <a16:creationId xmlns:a16="http://schemas.microsoft.com/office/drawing/2014/main" id="{D0B9228F-3B4D-28B5-2807-B0C7817502F4}"/>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7</a:t>
            </a:fld>
            <a:endParaRPr lang="en-US" sz="1400" b="1">
              <a:solidFill>
                <a:srgbClr val="002060"/>
              </a:solidFill>
              <a:cs typeface="Calibri" panose="020F0502020204030204"/>
            </a:endParaRPr>
          </a:p>
        </p:txBody>
      </p:sp>
      <p:pic>
        <p:nvPicPr>
          <p:cNvPr id="10" name="Picture 9" descr="Map&#10;&#10;Description automatically generated">
            <a:extLst>
              <a:ext uri="{FF2B5EF4-FFF2-40B4-BE49-F238E27FC236}">
                <a16:creationId xmlns:a16="http://schemas.microsoft.com/office/drawing/2014/main" id="{69AAAE7D-C17F-B936-2EA0-7024CA1695B4}"/>
              </a:ext>
            </a:extLst>
          </p:cNvPr>
          <p:cNvPicPr>
            <a:picLocks noChangeAspect="1"/>
          </p:cNvPicPr>
          <p:nvPr/>
        </p:nvPicPr>
        <p:blipFill>
          <a:blip r:embed="rId4"/>
          <a:stretch>
            <a:fillRect/>
          </a:stretch>
        </p:blipFill>
        <p:spPr>
          <a:xfrm>
            <a:off x="9759034" y="1730360"/>
            <a:ext cx="2108009" cy="4306930"/>
          </a:xfrm>
          <a:prstGeom prst="rect">
            <a:avLst/>
          </a:prstGeom>
          <a:ln w="3175">
            <a:solidFill>
              <a:schemeClr val="tx1"/>
            </a:solidFill>
          </a:ln>
        </p:spPr>
      </p:pic>
      <p:pic>
        <p:nvPicPr>
          <p:cNvPr id="8" name="Picture 7">
            <a:extLst>
              <a:ext uri="{FF2B5EF4-FFF2-40B4-BE49-F238E27FC236}">
                <a16:creationId xmlns:a16="http://schemas.microsoft.com/office/drawing/2014/main" id="{D3540896-108F-79D1-72E4-651A474DF493}"/>
              </a:ext>
            </a:extLst>
          </p:cNvPr>
          <p:cNvPicPr>
            <a:picLocks noChangeAspect="1"/>
          </p:cNvPicPr>
          <p:nvPr/>
        </p:nvPicPr>
        <p:blipFill>
          <a:blip r:embed="rId5"/>
          <a:stretch>
            <a:fillRect/>
          </a:stretch>
        </p:blipFill>
        <p:spPr>
          <a:xfrm>
            <a:off x="7549238" y="1730360"/>
            <a:ext cx="2209797" cy="4306930"/>
          </a:xfrm>
          <a:prstGeom prst="rect">
            <a:avLst/>
          </a:prstGeom>
          <a:ln w="3175">
            <a:solidFill>
              <a:schemeClr val="tx1"/>
            </a:solidFill>
          </a:ln>
        </p:spPr>
      </p:pic>
      <p:pic>
        <p:nvPicPr>
          <p:cNvPr id="7" name="Picture 6" descr="A logo of a city&#10;&#10;AI-generated content may be incorrect.">
            <a:extLst>
              <a:ext uri="{FF2B5EF4-FFF2-40B4-BE49-F238E27FC236}">
                <a16:creationId xmlns:a16="http://schemas.microsoft.com/office/drawing/2014/main" id="{355EA00E-75B2-F035-EB37-479B2B878B88}"/>
              </a:ext>
            </a:extLst>
          </p:cNvPr>
          <p:cNvPicPr>
            <a:picLocks noChangeAspect="1"/>
          </p:cNvPicPr>
          <p:nvPr/>
        </p:nvPicPr>
        <p:blipFill>
          <a:blip r:embed="rId6"/>
          <a:stretch>
            <a:fillRect/>
          </a:stretch>
        </p:blipFill>
        <p:spPr>
          <a:xfrm>
            <a:off x="10102515" y="85342"/>
            <a:ext cx="2093496" cy="365485"/>
          </a:xfrm>
          <a:prstGeom prst="rect">
            <a:avLst/>
          </a:prstGeom>
        </p:spPr>
      </p:pic>
    </p:spTree>
    <p:extLst>
      <p:ext uri="{BB962C8B-B14F-4D97-AF65-F5344CB8AC3E}">
        <p14:creationId xmlns:p14="http://schemas.microsoft.com/office/powerpoint/2010/main" val="705868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97179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3"/>
          <p:cNvSpPr txBox="1">
            <a:spLocks/>
          </p:cNvSpPr>
          <p:nvPr/>
        </p:nvSpPr>
        <p:spPr>
          <a:xfrm>
            <a:off x="231648" y="1127414"/>
            <a:ext cx="11750145" cy="3562514"/>
          </a:xfrm>
          <a:prstGeom prst="rect">
            <a:avLst/>
          </a:prstGeom>
          <a:solidFill>
            <a:schemeClr val="bg1"/>
          </a:solidFill>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altLang="en-US" sz="2500">
                <a:solidFill>
                  <a:srgbClr val="002060"/>
                </a:solidFill>
                <a:cs typeface="Calibri"/>
              </a:rPr>
              <a:t>If there are more applicants to a program than seats available, students will be considered for offers in groups based on that program’s admissions priorities.</a:t>
            </a:r>
          </a:p>
          <a:p>
            <a:pPr marL="0" indent="0">
              <a:spcBef>
                <a:spcPts val="600"/>
              </a:spcBef>
              <a:spcAft>
                <a:spcPts val="600"/>
              </a:spcAft>
              <a:buNone/>
            </a:pPr>
            <a:endParaRPr lang="en-US" altLang="en-US" sz="100">
              <a:solidFill>
                <a:srgbClr val="002060"/>
              </a:solidFill>
              <a:cs typeface="Calibri" panose="020F0502020204030204" pitchFamily="34" charset="0"/>
            </a:endParaRPr>
          </a:p>
          <a:p>
            <a:pPr lvl="1">
              <a:spcBef>
                <a:spcPts val="600"/>
              </a:spcBef>
              <a:spcAft>
                <a:spcPts val="600"/>
              </a:spcAft>
            </a:pPr>
            <a:r>
              <a:rPr lang="en-US" altLang="en-US" sz="2300">
                <a:solidFill>
                  <a:srgbClr val="002060"/>
                </a:solidFill>
                <a:cs typeface="Calibri"/>
              </a:rPr>
              <a:t>All applicants in priority group 1 will be considered first. </a:t>
            </a:r>
            <a:endParaRPr lang="en-US" altLang="en-US" sz="2300">
              <a:solidFill>
                <a:srgbClr val="002060"/>
              </a:solidFill>
              <a:cs typeface="Calibri" panose="020F0502020204030204" pitchFamily="34" charset="0"/>
            </a:endParaRPr>
          </a:p>
          <a:p>
            <a:pPr lvl="1">
              <a:spcBef>
                <a:spcPts val="600"/>
              </a:spcBef>
              <a:spcAft>
                <a:spcPts val="600"/>
              </a:spcAft>
            </a:pPr>
            <a:r>
              <a:rPr lang="en-US" altLang="en-US" sz="2300">
                <a:solidFill>
                  <a:srgbClr val="002060"/>
                </a:solidFill>
                <a:cs typeface="Calibri"/>
              </a:rPr>
              <a:t>Then, if seats are still available, applicants in priority group 2 will be considered next, and so on.</a:t>
            </a:r>
            <a:endParaRPr lang="en-US" altLang="en-US" sz="700" b="1">
              <a:solidFill>
                <a:srgbClr val="002060"/>
              </a:solidFill>
              <a:cs typeface="Calibri"/>
            </a:endParaRPr>
          </a:p>
          <a:p>
            <a:pPr marL="0" indent="0">
              <a:spcBef>
                <a:spcPts val="600"/>
              </a:spcBef>
              <a:spcAft>
                <a:spcPts val="600"/>
              </a:spcAft>
              <a:buNone/>
            </a:pPr>
            <a:r>
              <a:rPr lang="en-US" altLang="en-US" sz="2500" b="1">
                <a:solidFill>
                  <a:srgbClr val="002060"/>
                </a:solidFill>
                <a:cs typeface="Calibri"/>
              </a:rPr>
              <a:t>Example</a:t>
            </a:r>
          </a:p>
          <a:p>
            <a:pPr marL="0" indent="0">
              <a:spcBef>
                <a:spcPts val="600"/>
              </a:spcBef>
              <a:spcAft>
                <a:spcPts val="600"/>
              </a:spcAft>
              <a:buNone/>
            </a:pPr>
            <a:r>
              <a:rPr lang="en-US" altLang="en-US" sz="2500">
                <a:solidFill>
                  <a:srgbClr val="002060"/>
                </a:solidFill>
                <a:cs typeface="Calibri"/>
              </a:rPr>
              <a:t>A zoned program may have a priority for zoned students. This means that all zoned applicants get offers before any non-zoned applicants.</a:t>
            </a:r>
            <a:endParaRPr lang="en-US" altLang="en-US" sz="2500">
              <a:solidFill>
                <a:srgbClr val="002060"/>
              </a:solidFill>
              <a:cs typeface="Calibri" panose="020F0502020204030204" pitchFamily="34" charset="0"/>
            </a:endParaRPr>
          </a:p>
        </p:txBody>
      </p:sp>
      <p:sp>
        <p:nvSpPr>
          <p:cNvPr id="11" name="TextBox 10"/>
          <p:cNvSpPr txBox="1"/>
          <p:nvPr/>
        </p:nvSpPr>
        <p:spPr>
          <a:xfrm>
            <a:off x="5777962" y="3425391"/>
            <a:ext cx="842835" cy="523220"/>
          </a:xfrm>
          <a:prstGeom prst="rect">
            <a:avLst/>
          </a:prstGeom>
          <a:noFill/>
        </p:spPr>
        <p:txBody>
          <a:bodyPr wrap="square" rtlCol="0">
            <a:spAutoFit/>
          </a:bodyPr>
          <a:lstStyle/>
          <a:p>
            <a:pPr algn="ctr"/>
            <a:r>
              <a:rPr lang="en-US" sz="1400">
                <a:solidFill>
                  <a:schemeClr val="bg1"/>
                </a:solidFill>
                <a:latin typeface="Franklin Gothic Book" panose="020B0503020102020204" pitchFamily="34" charset="0"/>
              </a:rPr>
              <a:t>Means</a:t>
            </a:r>
            <a:r>
              <a:rPr lang="en-US" sz="1400">
                <a:solidFill>
                  <a:schemeClr val="bg1"/>
                </a:solidFill>
              </a:rPr>
              <a:t> that</a:t>
            </a:r>
          </a:p>
        </p:txBody>
      </p:sp>
      <p:sp>
        <p:nvSpPr>
          <p:cNvPr id="12" name="Text Placeholder 21"/>
          <p:cNvSpPr txBox="1">
            <a:spLocks/>
          </p:cNvSpPr>
          <p:nvPr/>
        </p:nvSpPr>
        <p:spPr bwMode="auto">
          <a:xfrm>
            <a:off x="484383" y="5074738"/>
            <a:ext cx="11371285" cy="1491939"/>
          </a:xfrm>
          <a:prstGeom prst="rect">
            <a:avLst/>
          </a:prstGeom>
          <a:solidFill>
            <a:srgbClr val="002060"/>
          </a:solidFill>
          <a:ln>
            <a:noFill/>
          </a:ln>
        </p:spPr>
        <p:txBody>
          <a:bodyPr lIns="91440" tIns="45720" rIns="91440" bIns="45720" anchor="ctr"/>
          <a:lstStyle>
            <a:lvl1pPr eaLnBrk="0" hangingPunct="0">
              <a:spcBef>
                <a:spcPts val="700"/>
              </a:spcBef>
              <a:buClr>
                <a:schemeClr val="accent2"/>
              </a:buClr>
              <a:buSzPct val="60000"/>
              <a:buFont typeface="Wingdings" pitchFamily="2" charset="2"/>
              <a:buChar char=""/>
              <a:defRPr sz="2900">
                <a:solidFill>
                  <a:schemeClr val="tx1"/>
                </a:solidFill>
                <a:latin typeface="Rockwell" pitchFamily="18" charset="0"/>
              </a:defRPr>
            </a:lvl1pPr>
            <a:lvl2pPr marL="639763" indent="-273050" eaLnBrk="0" hangingPunct="0">
              <a:spcBef>
                <a:spcPts val="550"/>
              </a:spcBef>
              <a:buClr>
                <a:schemeClr val="accent1"/>
              </a:buClr>
              <a:buSzPct val="70000"/>
              <a:buFont typeface="Wingdings 2" pitchFamily="18" charset="2"/>
              <a:buChar char=""/>
              <a:defRPr sz="2600">
                <a:solidFill>
                  <a:schemeClr val="tx1"/>
                </a:solidFill>
                <a:latin typeface="Rockwell" pitchFamily="18" charset="0"/>
              </a:defRPr>
            </a:lvl2pPr>
            <a:lvl3pPr indent="-228600" eaLnBrk="0" hangingPunct="0">
              <a:spcBef>
                <a:spcPts val="500"/>
              </a:spcBef>
              <a:buClr>
                <a:schemeClr val="accent2"/>
              </a:buClr>
              <a:buSzPct val="75000"/>
              <a:buFont typeface="Wingdings" pitchFamily="2" charset="2"/>
              <a:buChar char=""/>
              <a:defRPr sz="2300">
                <a:solidFill>
                  <a:schemeClr val="tx1"/>
                </a:solidFill>
                <a:latin typeface="Rockwell" pitchFamily="18" charset="0"/>
              </a:defRPr>
            </a:lvl3pPr>
            <a:lvl4pPr indent="-228600" eaLnBrk="0" hangingPunct="0">
              <a:spcBef>
                <a:spcPts val="400"/>
              </a:spcBef>
              <a:buClr>
                <a:srgbClr val="62A400"/>
              </a:buClr>
              <a:buSzPct val="75000"/>
              <a:buFont typeface="Wingdings" pitchFamily="2" charset="2"/>
              <a:buChar char=""/>
              <a:defRPr sz="2000">
                <a:solidFill>
                  <a:schemeClr val="tx1"/>
                </a:solidFill>
                <a:latin typeface="Rockwell" pitchFamily="18" charset="0"/>
              </a:defRPr>
            </a:lvl4pPr>
            <a:lvl5pPr indent="-228600" eaLnBrk="0" hangingPunct="0">
              <a:spcBef>
                <a:spcPts val="400"/>
              </a:spcBef>
              <a:buClr>
                <a:srgbClr val="D1E1FF"/>
              </a:buClr>
              <a:buSzPct val="65000"/>
              <a:buFont typeface="Wingdings" pitchFamily="2" charset="2"/>
              <a:buChar char=""/>
              <a:defRPr sz="2000">
                <a:solidFill>
                  <a:schemeClr val="tx1"/>
                </a:solidFill>
                <a:latin typeface="Rockwell" pitchFamily="18" charset="0"/>
              </a:defRPr>
            </a:lvl5pPr>
            <a:lvl6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6pPr>
            <a:lvl7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7pPr>
            <a:lvl8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8pPr>
            <a:lvl9pPr indent="-228600" eaLnBrk="0" fontAlgn="base" hangingPunct="0">
              <a:spcBef>
                <a:spcPts val="400"/>
              </a:spcBef>
              <a:spcAft>
                <a:spcPct val="0"/>
              </a:spcAft>
              <a:buClr>
                <a:srgbClr val="D1E1FF"/>
              </a:buClr>
              <a:buSzPct val="65000"/>
              <a:buFont typeface="Wingdings" pitchFamily="2" charset="2"/>
              <a:buChar char=""/>
              <a:defRPr sz="2000">
                <a:solidFill>
                  <a:schemeClr val="tx1"/>
                </a:solidFill>
                <a:latin typeface="Rockwell" pitchFamily="18" charset="0"/>
              </a:defRPr>
            </a:lvl9pPr>
          </a:lstStyle>
          <a:p>
            <a:pPr>
              <a:buNone/>
            </a:pPr>
            <a:endParaRPr lang="en-US" altLang="en-US" sz="1800">
              <a:solidFill>
                <a:schemeClr val="bg1"/>
              </a:solidFill>
              <a:latin typeface="Franklin Gothic Book" panose="020B0503020102020204" pitchFamily="34" charset="0"/>
              <a:cs typeface="Arial"/>
            </a:endParaRPr>
          </a:p>
        </p:txBody>
      </p:sp>
      <p:sp>
        <p:nvSpPr>
          <p:cNvPr id="14" name="Rectangle 13"/>
          <p:cNvSpPr/>
          <p:nvPr/>
        </p:nvSpPr>
        <p:spPr>
          <a:xfrm>
            <a:off x="231648" y="123820"/>
            <a:ext cx="8056910" cy="707886"/>
          </a:xfrm>
          <a:prstGeom prst="rect">
            <a:avLst/>
          </a:prstGeom>
        </p:spPr>
        <p:txBody>
          <a:bodyPr wrap="square" lIns="91440" tIns="45720" rIns="91440" bIns="45720" anchor="t">
            <a:spAutoFit/>
          </a:bodyPr>
          <a:lstStyle/>
          <a:p>
            <a:r>
              <a:rPr lang="en-US" sz="4000" b="1">
                <a:solidFill>
                  <a:schemeClr val="bg1"/>
                </a:solidFill>
              </a:rPr>
              <a:t>Admissions Priorities</a:t>
            </a:r>
          </a:p>
        </p:txBody>
      </p:sp>
      <p:pic>
        <p:nvPicPr>
          <p:cNvPr id="3" name="Graphic 2" descr="Lightbulb and gear with solid fill">
            <a:extLst>
              <a:ext uri="{FF2B5EF4-FFF2-40B4-BE49-F238E27FC236}">
                <a16:creationId xmlns:a16="http://schemas.microsoft.com/office/drawing/2014/main" id="{E0AB74FB-AE6F-4248-BD80-C569ED6481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723" y="5190861"/>
            <a:ext cx="1081089" cy="1081089"/>
          </a:xfrm>
          <a:prstGeom prst="rect">
            <a:avLst/>
          </a:prstGeom>
        </p:spPr>
      </p:pic>
      <p:sp>
        <p:nvSpPr>
          <p:cNvPr id="6" name="TextBox 5">
            <a:extLst>
              <a:ext uri="{FF2B5EF4-FFF2-40B4-BE49-F238E27FC236}">
                <a16:creationId xmlns:a16="http://schemas.microsoft.com/office/drawing/2014/main" id="{B0B0BF25-D484-9F42-9F36-6C2C9BDE8268}"/>
              </a:ext>
            </a:extLst>
          </p:cNvPr>
          <p:cNvSpPr txBox="1"/>
          <p:nvPr/>
        </p:nvSpPr>
        <p:spPr>
          <a:xfrm>
            <a:off x="1777485" y="5175363"/>
            <a:ext cx="9930131" cy="1200329"/>
          </a:xfrm>
          <a:prstGeom prst="rect">
            <a:avLst/>
          </a:prstGeom>
          <a:noFill/>
        </p:spPr>
        <p:txBody>
          <a:bodyPr wrap="square" rtlCol="0">
            <a:spAutoFit/>
          </a:bodyPr>
          <a:lstStyle/>
          <a:p>
            <a:r>
              <a:rPr lang="en-US" altLang="en-US">
                <a:solidFill>
                  <a:schemeClr val="bg1"/>
                </a:solidFill>
                <a:latin typeface="Franklin Gothic Book" panose="020B0503020102020204" pitchFamily="34" charset="0"/>
                <a:cs typeface="Arial"/>
              </a:rPr>
              <a:t>To keep your admissions priority to a school, include it on your application. You do not need to list it first: you will keep the same priority to attend this school whether you rank it first, third, or last. This means that if you prefer any programs to your zoned or continuing K-8 school, place your preferred programs higher on your application.</a:t>
            </a:r>
          </a:p>
        </p:txBody>
      </p:sp>
      <p:sp>
        <p:nvSpPr>
          <p:cNvPr id="8" name="Slide Number Placeholder 2">
            <a:extLst>
              <a:ext uri="{FF2B5EF4-FFF2-40B4-BE49-F238E27FC236}">
                <a16:creationId xmlns:a16="http://schemas.microsoft.com/office/drawing/2014/main" id="{D26FCBC0-B4D2-3349-9251-0CF401B8146D}"/>
              </a:ext>
            </a:extLst>
          </p:cNvPr>
          <p:cNvSpPr txBox="1">
            <a:spLocks/>
          </p:cNvSpPr>
          <p:nvPr/>
        </p:nvSpPr>
        <p:spPr>
          <a:xfrm>
            <a:off x="9694807" y="6533547"/>
            <a:ext cx="2445544" cy="257969"/>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8</a:t>
            </a:fld>
            <a:endParaRPr lang="en-US" sz="1400" b="1">
              <a:solidFill>
                <a:srgbClr val="002060"/>
              </a:solidFill>
              <a:cs typeface="Calibri" panose="020F0502020204030204"/>
            </a:endParaRPr>
          </a:p>
        </p:txBody>
      </p:sp>
      <p:pic>
        <p:nvPicPr>
          <p:cNvPr id="2" name="Picture 1" descr="A logo of a city&#10;&#10;AI-generated content may be incorrect.">
            <a:extLst>
              <a:ext uri="{FF2B5EF4-FFF2-40B4-BE49-F238E27FC236}">
                <a16:creationId xmlns:a16="http://schemas.microsoft.com/office/drawing/2014/main" id="{24382FC4-15DB-BF6F-07AB-26EBAB8ABB3C}"/>
              </a:ext>
            </a:extLst>
          </p:cNvPr>
          <p:cNvPicPr>
            <a:picLocks noChangeAspect="1"/>
          </p:cNvPicPr>
          <p:nvPr/>
        </p:nvPicPr>
        <p:blipFill>
          <a:blip r:embed="rId5"/>
          <a:stretch>
            <a:fillRect/>
          </a:stretch>
        </p:blipFill>
        <p:spPr>
          <a:xfrm>
            <a:off x="8632522" y="85525"/>
            <a:ext cx="3507829" cy="665794"/>
          </a:xfrm>
          <a:prstGeom prst="rect">
            <a:avLst/>
          </a:prstGeom>
        </p:spPr>
      </p:pic>
    </p:spTree>
    <p:extLst>
      <p:ext uri="{BB962C8B-B14F-4D97-AF65-F5344CB8AC3E}">
        <p14:creationId xmlns:p14="http://schemas.microsoft.com/office/powerpoint/2010/main" val="2761373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87" y="0"/>
            <a:ext cx="12192000" cy="8200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53979" y="96742"/>
            <a:ext cx="7931376" cy="646331"/>
          </a:xfrm>
          <a:prstGeom prst="rect">
            <a:avLst/>
          </a:prstGeom>
        </p:spPr>
        <p:txBody>
          <a:bodyPr wrap="square" lIns="91440" tIns="45720" rIns="91440" bIns="45720" anchor="t">
            <a:spAutoFit/>
          </a:bodyPr>
          <a:lstStyle/>
          <a:p>
            <a:r>
              <a:rPr lang="en-US" sz="3600" b="1">
                <a:solidFill>
                  <a:schemeClr val="bg1"/>
                </a:solidFill>
                <a:ea typeface="Helvetica Neue" panose="02000503000000020004" pitchFamily="2" charset="0"/>
                <a:cs typeface="Helvetica Neue" panose="02000503000000020004" pitchFamily="2" charset="0"/>
              </a:rPr>
              <a:t>Common Admissions Priorities</a:t>
            </a:r>
          </a:p>
        </p:txBody>
      </p:sp>
      <p:sp>
        <p:nvSpPr>
          <p:cNvPr id="19" name="object 6">
            <a:extLst>
              <a:ext uri="{FF2B5EF4-FFF2-40B4-BE49-F238E27FC236}">
                <a16:creationId xmlns:a16="http://schemas.microsoft.com/office/drawing/2014/main" id="{BEFFA894-C544-627C-5D6B-C96B82FA5461}"/>
              </a:ext>
            </a:extLst>
          </p:cNvPr>
          <p:cNvSpPr/>
          <p:nvPr/>
        </p:nvSpPr>
        <p:spPr>
          <a:xfrm>
            <a:off x="619897" y="1288797"/>
            <a:ext cx="665188" cy="662305"/>
          </a:xfrm>
          <a:custGeom>
            <a:avLst/>
            <a:gdLst/>
            <a:ahLst/>
            <a:cxnLst/>
            <a:rect l="l" t="t" r="r" b="b"/>
            <a:pathLst>
              <a:path w="567055" h="662304">
                <a:moveTo>
                  <a:pt x="498070" y="472058"/>
                </a:moveTo>
                <a:lnTo>
                  <a:pt x="424141" y="472058"/>
                </a:lnTo>
                <a:lnTo>
                  <a:pt x="425437" y="475348"/>
                </a:lnTo>
                <a:lnTo>
                  <a:pt x="425390" y="592787"/>
                </a:lnTo>
                <a:lnTo>
                  <a:pt x="428169" y="635755"/>
                </a:lnTo>
                <a:lnTo>
                  <a:pt x="461873" y="660399"/>
                </a:lnTo>
                <a:lnTo>
                  <a:pt x="476799" y="657475"/>
                </a:lnTo>
                <a:lnTo>
                  <a:pt x="488289" y="649055"/>
                </a:lnTo>
                <a:lnTo>
                  <a:pt x="495674" y="635811"/>
                </a:lnTo>
                <a:lnTo>
                  <a:pt x="498284" y="618413"/>
                </a:lnTo>
                <a:lnTo>
                  <a:pt x="498070" y="472058"/>
                </a:lnTo>
                <a:close/>
              </a:path>
              <a:path w="567055" h="662304">
                <a:moveTo>
                  <a:pt x="343395" y="389597"/>
                </a:moveTo>
                <a:lnTo>
                  <a:pt x="340321" y="392137"/>
                </a:lnTo>
                <a:lnTo>
                  <a:pt x="340461" y="402043"/>
                </a:lnTo>
                <a:lnTo>
                  <a:pt x="340601" y="415607"/>
                </a:lnTo>
                <a:lnTo>
                  <a:pt x="340718" y="619747"/>
                </a:lnTo>
                <a:lnTo>
                  <a:pt x="361857" y="657500"/>
                </a:lnTo>
                <a:lnTo>
                  <a:pt x="376542" y="660374"/>
                </a:lnTo>
                <a:lnTo>
                  <a:pt x="391287" y="657430"/>
                </a:lnTo>
                <a:lnTo>
                  <a:pt x="412775" y="619747"/>
                </a:lnTo>
                <a:lnTo>
                  <a:pt x="412788" y="472732"/>
                </a:lnTo>
                <a:lnTo>
                  <a:pt x="424141" y="472058"/>
                </a:lnTo>
                <a:lnTo>
                  <a:pt x="498070" y="472058"/>
                </a:lnTo>
                <a:lnTo>
                  <a:pt x="498170" y="392302"/>
                </a:lnTo>
                <a:lnTo>
                  <a:pt x="495676" y="390042"/>
                </a:lnTo>
                <a:lnTo>
                  <a:pt x="419273" y="390042"/>
                </a:lnTo>
                <a:lnTo>
                  <a:pt x="386118" y="389956"/>
                </a:lnTo>
                <a:lnTo>
                  <a:pt x="343395" y="389597"/>
                </a:lnTo>
                <a:close/>
              </a:path>
              <a:path w="567055" h="662304">
                <a:moveTo>
                  <a:pt x="354228" y="172415"/>
                </a:moveTo>
                <a:lnTo>
                  <a:pt x="318279" y="200027"/>
                </a:lnTo>
                <a:lnTo>
                  <a:pt x="293217" y="247738"/>
                </a:lnTo>
                <a:lnTo>
                  <a:pt x="281566" y="289556"/>
                </a:lnTo>
                <a:lnTo>
                  <a:pt x="274999" y="332019"/>
                </a:lnTo>
                <a:lnTo>
                  <a:pt x="272204" y="374944"/>
                </a:lnTo>
                <a:lnTo>
                  <a:pt x="271868" y="418147"/>
                </a:lnTo>
                <a:lnTo>
                  <a:pt x="273931" y="428893"/>
                </a:lnTo>
                <a:lnTo>
                  <a:pt x="279336" y="437095"/>
                </a:lnTo>
                <a:lnTo>
                  <a:pt x="287342" y="442307"/>
                </a:lnTo>
                <a:lnTo>
                  <a:pt x="297205" y="444080"/>
                </a:lnTo>
                <a:lnTo>
                  <a:pt x="307275" y="442101"/>
                </a:lnTo>
                <a:lnTo>
                  <a:pt x="314945" y="436570"/>
                </a:lnTo>
                <a:lnTo>
                  <a:pt x="319813" y="427841"/>
                </a:lnTo>
                <a:lnTo>
                  <a:pt x="321475" y="416267"/>
                </a:lnTo>
                <a:lnTo>
                  <a:pt x="321602" y="390042"/>
                </a:lnTo>
                <a:lnTo>
                  <a:pt x="321788" y="379717"/>
                </a:lnTo>
                <a:lnTo>
                  <a:pt x="325585" y="329330"/>
                </a:lnTo>
                <a:lnTo>
                  <a:pt x="327266" y="314820"/>
                </a:lnTo>
                <a:lnTo>
                  <a:pt x="319950" y="310520"/>
                </a:lnTo>
                <a:lnTo>
                  <a:pt x="315247" y="303507"/>
                </a:lnTo>
                <a:lnTo>
                  <a:pt x="314566" y="295185"/>
                </a:lnTo>
                <a:lnTo>
                  <a:pt x="319316" y="286956"/>
                </a:lnTo>
                <a:lnTo>
                  <a:pt x="335877" y="263699"/>
                </a:lnTo>
                <a:lnTo>
                  <a:pt x="345119" y="236451"/>
                </a:lnTo>
                <a:lnTo>
                  <a:pt x="349727" y="207446"/>
                </a:lnTo>
                <a:lnTo>
                  <a:pt x="352615" y="176466"/>
                </a:lnTo>
                <a:lnTo>
                  <a:pt x="353263" y="174320"/>
                </a:lnTo>
                <a:lnTo>
                  <a:pt x="354228" y="172415"/>
                </a:lnTo>
                <a:close/>
              </a:path>
              <a:path w="567055" h="662304">
                <a:moveTo>
                  <a:pt x="487781" y="173596"/>
                </a:moveTo>
                <a:lnTo>
                  <a:pt x="487659" y="176047"/>
                </a:lnTo>
                <a:lnTo>
                  <a:pt x="487417" y="177170"/>
                </a:lnTo>
                <a:lnTo>
                  <a:pt x="487335" y="178136"/>
                </a:lnTo>
                <a:lnTo>
                  <a:pt x="486165" y="208800"/>
                </a:lnTo>
                <a:lnTo>
                  <a:pt x="493123" y="239545"/>
                </a:lnTo>
                <a:lnTo>
                  <a:pt x="503712" y="269821"/>
                </a:lnTo>
                <a:lnTo>
                  <a:pt x="513410" y="299796"/>
                </a:lnTo>
                <a:lnTo>
                  <a:pt x="514870" y="305409"/>
                </a:lnTo>
                <a:lnTo>
                  <a:pt x="513587" y="310133"/>
                </a:lnTo>
                <a:lnTo>
                  <a:pt x="510882" y="313677"/>
                </a:lnTo>
                <a:lnTo>
                  <a:pt x="514284" y="338921"/>
                </a:lnTo>
                <a:lnTo>
                  <a:pt x="516081" y="364370"/>
                </a:lnTo>
                <a:lnTo>
                  <a:pt x="516715" y="389597"/>
                </a:lnTo>
                <a:lnTo>
                  <a:pt x="516759" y="416267"/>
                </a:lnTo>
                <a:lnTo>
                  <a:pt x="518418" y="427477"/>
                </a:lnTo>
                <a:lnTo>
                  <a:pt x="523590" y="436494"/>
                </a:lnTo>
                <a:lnTo>
                  <a:pt x="531632" y="442169"/>
                </a:lnTo>
                <a:lnTo>
                  <a:pt x="541997" y="444017"/>
                </a:lnTo>
                <a:lnTo>
                  <a:pt x="551924" y="441885"/>
                </a:lnTo>
                <a:lnTo>
                  <a:pt x="559647" y="436208"/>
                </a:lnTo>
                <a:lnTo>
                  <a:pt x="564718" y="427467"/>
                </a:lnTo>
                <a:lnTo>
                  <a:pt x="566664" y="416267"/>
                </a:lnTo>
                <a:lnTo>
                  <a:pt x="566753" y="385821"/>
                </a:lnTo>
                <a:lnTo>
                  <a:pt x="565513" y="355595"/>
                </a:lnTo>
                <a:lnTo>
                  <a:pt x="558025" y="295554"/>
                </a:lnTo>
                <a:lnTo>
                  <a:pt x="543275" y="241412"/>
                </a:lnTo>
                <a:lnTo>
                  <a:pt x="514324" y="193281"/>
                </a:lnTo>
                <a:lnTo>
                  <a:pt x="495536" y="177170"/>
                </a:lnTo>
                <a:lnTo>
                  <a:pt x="487781" y="173596"/>
                </a:lnTo>
                <a:close/>
              </a:path>
              <a:path w="567055" h="662304">
                <a:moveTo>
                  <a:pt x="495185" y="389597"/>
                </a:moveTo>
                <a:lnTo>
                  <a:pt x="452403" y="389956"/>
                </a:lnTo>
                <a:lnTo>
                  <a:pt x="419273" y="390042"/>
                </a:lnTo>
                <a:lnTo>
                  <a:pt x="495676" y="390042"/>
                </a:lnTo>
                <a:lnTo>
                  <a:pt x="495185" y="389597"/>
                </a:lnTo>
                <a:close/>
              </a:path>
              <a:path w="567055" h="662304">
                <a:moveTo>
                  <a:pt x="400532" y="170522"/>
                </a:moveTo>
                <a:lnTo>
                  <a:pt x="393064" y="170522"/>
                </a:lnTo>
                <a:lnTo>
                  <a:pt x="388238" y="170548"/>
                </a:lnTo>
                <a:lnTo>
                  <a:pt x="385000" y="171449"/>
                </a:lnTo>
                <a:lnTo>
                  <a:pt x="385851" y="173570"/>
                </a:lnTo>
                <a:lnTo>
                  <a:pt x="386048" y="174809"/>
                </a:lnTo>
                <a:lnTo>
                  <a:pt x="382398" y="214130"/>
                </a:lnTo>
                <a:lnTo>
                  <a:pt x="364020" y="282157"/>
                </a:lnTo>
                <a:lnTo>
                  <a:pt x="340652" y="312661"/>
                </a:lnTo>
                <a:lnTo>
                  <a:pt x="340737" y="356634"/>
                </a:lnTo>
                <a:lnTo>
                  <a:pt x="340479" y="368655"/>
                </a:lnTo>
                <a:lnTo>
                  <a:pt x="340291" y="374944"/>
                </a:lnTo>
                <a:lnTo>
                  <a:pt x="340319" y="377012"/>
                </a:lnTo>
                <a:lnTo>
                  <a:pt x="342633" y="380060"/>
                </a:lnTo>
                <a:lnTo>
                  <a:pt x="351993" y="379755"/>
                </a:lnTo>
                <a:lnTo>
                  <a:pt x="495980" y="379717"/>
                </a:lnTo>
                <a:lnTo>
                  <a:pt x="498297" y="377012"/>
                </a:lnTo>
                <a:lnTo>
                  <a:pt x="498093" y="368655"/>
                </a:lnTo>
                <a:lnTo>
                  <a:pt x="497885" y="354157"/>
                </a:lnTo>
                <a:lnTo>
                  <a:pt x="497912" y="321221"/>
                </a:lnTo>
                <a:lnTo>
                  <a:pt x="490727" y="321221"/>
                </a:lnTo>
                <a:lnTo>
                  <a:pt x="483361" y="317741"/>
                </a:lnTo>
                <a:lnTo>
                  <a:pt x="481025" y="308724"/>
                </a:lnTo>
                <a:lnTo>
                  <a:pt x="470447" y="274440"/>
                </a:lnTo>
                <a:lnTo>
                  <a:pt x="459671" y="240734"/>
                </a:lnTo>
                <a:lnTo>
                  <a:pt x="452955" y="206515"/>
                </a:lnTo>
                <a:lnTo>
                  <a:pt x="454558" y="170689"/>
                </a:lnTo>
                <a:lnTo>
                  <a:pt x="424921" y="170689"/>
                </a:lnTo>
                <a:lnTo>
                  <a:pt x="400532" y="170522"/>
                </a:lnTo>
                <a:close/>
              </a:path>
              <a:path w="567055" h="662304">
                <a:moveTo>
                  <a:pt x="495980" y="379717"/>
                </a:moveTo>
                <a:lnTo>
                  <a:pt x="487133" y="379717"/>
                </a:lnTo>
                <a:lnTo>
                  <a:pt x="495795" y="379933"/>
                </a:lnTo>
                <a:lnTo>
                  <a:pt x="495980" y="379717"/>
                </a:lnTo>
                <a:close/>
              </a:path>
              <a:path w="567055" h="662304">
                <a:moveTo>
                  <a:pt x="497916" y="320560"/>
                </a:moveTo>
                <a:lnTo>
                  <a:pt x="490727" y="321221"/>
                </a:lnTo>
                <a:lnTo>
                  <a:pt x="497912" y="321221"/>
                </a:lnTo>
                <a:lnTo>
                  <a:pt x="497916" y="320560"/>
                </a:lnTo>
                <a:close/>
              </a:path>
              <a:path w="567055" h="662304">
                <a:moveTo>
                  <a:pt x="451421" y="170243"/>
                </a:moveTo>
                <a:lnTo>
                  <a:pt x="449300" y="170332"/>
                </a:lnTo>
                <a:lnTo>
                  <a:pt x="437113" y="170656"/>
                </a:lnTo>
                <a:lnTo>
                  <a:pt x="424921" y="170689"/>
                </a:lnTo>
                <a:lnTo>
                  <a:pt x="454558" y="170687"/>
                </a:lnTo>
                <a:lnTo>
                  <a:pt x="453123" y="170370"/>
                </a:lnTo>
                <a:lnTo>
                  <a:pt x="451421" y="170243"/>
                </a:lnTo>
                <a:close/>
              </a:path>
              <a:path w="567055" h="662304">
                <a:moveTo>
                  <a:pt x="420255" y="0"/>
                </a:moveTo>
                <a:lnTo>
                  <a:pt x="389443" y="6255"/>
                </a:lnTo>
                <a:lnTo>
                  <a:pt x="364224" y="23112"/>
                </a:lnTo>
                <a:lnTo>
                  <a:pt x="347126" y="47772"/>
                </a:lnTo>
                <a:lnTo>
                  <a:pt x="340702" y="77419"/>
                </a:lnTo>
                <a:lnTo>
                  <a:pt x="346483" y="108553"/>
                </a:lnTo>
                <a:lnTo>
                  <a:pt x="362823" y="133708"/>
                </a:lnTo>
                <a:lnTo>
                  <a:pt x="387473" y="150581"/>
                </a:lnTo>
                <a:lnTo>
                  <a:pt x="418185" y="156870"/>
                </a:lnTo>
                <a:lnTo>
                  <a:pt x="449313" y="151132"/>
                </a:lnTo>
                <a:lnTo>
                  <a:pt x="474445" y="134885"/>
                </a:lnTo>
                <a:lnTo>
                  <a:pt x="491353" y="110291"/>
                </a:lnTo>
                <a:lnTo>
                  <a:pt x="497814" y="79514"/>
                </a:lnTo>
                <a:lnTo>
                  <a:pt x="492111" y="48613"/>
                </a:lnTo>
                <a:lnTo>
                  <a:pt x="475646" y="23326"/>
                </a:lnTo>
                <a:lnTo>
                  <a:pt x="450856" y="6251"/>
                </a:lnTo>
                <a:lnTo>
                  <a:pt x="420255" y="0"/>
                </a:lnTo>
                <a:close/>
              </a:path>
              <a:path w="567055" h="662304">
                <a:moveTo>
                  <a:pt x="251998" y="369722"/>
                </a:moveTo>
                <a:lnTo>
                  <a:pt x="57010" y="369722"/>
                </a:lnTo>
                <a:lnTo>
                  <a:pt x="57608" y="416547"/>
                </a:lnTo>
                <a:lnTo>
                  <a:pt x="57921" y="460571"/>
                </a:lnTo>
                <a:lnTo>
                  <a:pt x="58040" y="601429"/>
                </a:lnTo>
                <a:lnTo>
                  <a:pt x="61532" y="643472"/>
                </a:lnTo>
                <a:lnTo>
                  <a:pt x="90030" y="661873"/>
                </a:lnTo>
                <a:lnTo>
                  <a:pt x="102012" y="660369"/>
                </a:lnTo>
                <a:lnTo>
                  <a:pt x="125298" y="628827"/>
                </a:lnTo>
                <a:lnTo>
                  <a:pt x="125526" y="505282"/>
                </a:lnTo>
                <a:lnTo>
                  <a:pt x="124091" y="499503"/>
                </a:lnTo>
                <a:lnTo>
                  <a:pt x="205203" y="499503"/>
                </a:lnTo>
                <a:lnTo>
                  <a:pt x="205193" y="371259"/>
                </a:lnTo>
                <a:lnTo>
                  <a:pt x="252320" y="371259"/>
                </a:lnTo>
                <a:lnTo>
                  <a:pt x="251998" y="369722"/>
                </a:lnTo>
                <a:close/>
              </a:path>
              <a:path w="567055" h="662304">
                <a:moveTo>
                  <a:pt x="205203" y="499503"/>
                </a:moveTo>
                <a:lnTo>
                  <a:pt x="124091" y="499503"/>
                </a:lnTo>
                <a:lnTo>
                  <a:pt x="139433" y="499795"/>
                </a:lnTo>
                <a:lnTo>
                  <a:pt x="137261" y="505650"/>
                </a:lnTo>
                <a:lnTo>
                  <a:pt x="137845" y="513156"/>
                </a:lnTo>
                <a:lnTo>
                  <a:pt x="137629" y="516470"/>
                </a:lnTo>
                <a:lnTo>
                  <a:pt x="137594" y="601028"/>
                </a:lnTo>
                <a:lnTo>
                  <a:pt x="141095" y="643130"/>
                </a:lnTo>
                <a:lnTo>
                  <a:pt x="177203" y="661225"/>
                </a:lnTo>
                <a:lnTo>
                  <a:pt x="189098" y="656935"/>
                </a:lnTo>
                <a:lnTo>
                  <a:pt x="197872" y="649001"/>
                </a:lnTo>
                <a:lnTo>
                  <a:pt x="203302" y="637658"/>
                </a:lnTo>
                <a:lnTo>
                  <a:pt x="205168" y="623138"/>
                </a:lnTo>
                <a:lnTo>
                  <a:pt x="205203" y="499503"/>
                </a:lnTo>
                <a:close/>
              </a:path>
              <a:path w="567055" h="662304">
                <a:moveTo>
                  <a:pt x="68949" y="294017"/>
                </a:moveTo>
                <a:lnTo>
                  <a:pt x="29141" y="323965"/>
                </a:lnTo>
                <a:lnTo>
                  <a:pt x="7075" y="385067"/>
                </a:lnTo>
                <a:lnTo>
                  <a:pt x="380" y="443511"/>
                </a:lnTo>
                <a:lnTo>
                  <a:pt x="0" y="473087"/>
                </a:lnTo>
                <a:lnTo>
                  <a:pt x="1562" y="482725"/>
                </a:lnTo>
                <a:lnTo>
                  <a:pt x="5753" y="490118"/>
                </a:lnTo>
                <a:lnTo>
                  <a:pt x="12201" y="494901"/>
                </a:lnTo>
                <a:lnTo>
                  <a:pt x="20535" y="496709"/>
                </a:lnTo>
                <a:lnTo>
                  <a:pt x="29238" y="495176"/>
                </a:lnTo>
                <a:lnTo>
                  <a:pt x="42301" y="458595"/>
                </a:lnTo>
                <a:lnTo>
                  <a:pt x="42837" y="444541"/>
                </a:lnTo>
                <a:lnTo>
                  <a:pt x="46950" y="404523"/>
                </a:lnTo>
                <a:lnTo>
                  <a:pt x="57010" y="369722"/>
                </a:lnTo>
                <a:lnTo>
                  <a:pt x="251998" y="369722"/>
                </a:lnTo>
                <a:lnTo>
                  <a:pt x="251292" y="366352"/>
                </a:lnTo>
                <a:lnTo>
                  <a:pt x="237261" y="330669"/>
                </a:lnTo>
                <a:lnTo>
                  <a:pt x="231121" y="320336"/>
                </a:lnTo>
                <a:lnTo>
                  <a:pt x="223654" y="311200"/>
                </a:lnTo>
                <a:lnTo>
                  <a:pt x="223080" y="310695"/>
                </a:lnTo>
                <a:lnTo>
                  <a:pt x="132068" y="310695"/>
                </a:lnTo>
                <a:lnTo>
                  <a:pt x="108133" y="307623"/>
                </a:lnTo>
                <a:lnTo>
                  <a:pt x="76333" y="294703"/>
                </a:lnTo>
                <a:lnTo>
                  <a:pt x="68949" y="294017"/>
                </a:lnTo>
                <a:close/>
              </a:path>
              <a:path w="567055" h="662304">
                <a:moveTo>
                  <a:pt x="252320" y="371259"/>
                </a:moveTo>
                <a:lnTo>
                  <a:pt x="205193" y="371259"/>
                </a:lnTo>
                <a:lnTo>
                  <a:pt x="209916" y="380993"/>
                </a:lnTo>
                <a:lnTo>
                  <a:pt x="213113" y="391139"/>
                </a:lnTo>
                <a:lnTo>
                  <a:pt x="219569" y="444541"/>
                </a:lnTo>
                <a:lnTo>
                  <a:pt x="220053" y="460571"/>
                </a:lnTo>
                <a:lnTo>
                  <a:pt x="220878" y="476707"/>
                </a:lnTo>
                <a:lnTo>
                  <a:pt x="223033" y="485093"/>
                </a:lnTo>
                <a:lnTo>
                  <a:pt x="227707" y="491518"/>
                </a:lnTo>
                <a:lnTo>
                  <a:pt x="234301" y="495509"/>
                </a:lnTo>
                <a:lnTo>
                  <a:pt x="242214" y="496595"/>
                </a:lnTo>
                <a:lnTo>
                  <a:pt x="249968" y="495110"/>
                </a:lnTo>
                <a:lnTo>
                  <a:pt x="256271" y="491666"/>
                </a:lnTo>
                <a:lnTo>
                  <a:pt x="260543" y="486210"/>
                </a:lnTo>
                <a:lnTo>
                  <a:pt x="262204" y="478688"/>
                </a:lnTo>
                <a:lnTo>
                  <a:pt x="262075" y="440690"/>
                </a:lnTo>
                <a:lnTo>
                  <a:pt x="259000" y="403136"/>
                </a:lnTo>
                <a:lnTo>
                  <a:pt x="252320" y="371259"/>
                </a:lnTo>
                <a:close/>
              </a:path>
              <a:path w="567055" h="662304">
                <a:moveTo>
                  <a:pt x="192306" y="293735"/>
                </a:moveTo>
                <a:lnTo>
                  <a:pt x="186210" y="294576"/>
                </a:lnTo>
                <a:lnTo>
                  <a:pt x="155997" y="307258"/>
                </a:lnTo>
                <a:lnTo>
                  <a:pt x="132068" y="310695"/>
                </a:lnTo>
                <a:lnTo>
                  <a:pt x="223080" y="310695"/>
                </a:lnTo>
                <a:lnTo>
                  <a:pt x="214771" y="303398"/>
                </a:lnTo>
                <a:lnTo>
                  <a:pt x="204381" y="297065"/>
                </a:lnTo>
                <a:lnTo>
                  <a:pt x="198264" y="294632"/>
                </a:lnTo>
                <a:lnTo>
                  <a:pt x="192306" y="293735"/>
                </a:lnTo>
                <a:close/>
              </a:path>
              <a:path w="567055" h="662304">
                <a:moveTo>
                  <a:pt x="132676" y="135737"/>
                </a:moveTo>
                <a:lnTo>
                  <a:pt x="103834" y="140922"/>
                </a:lnTo>
                <a:lnTo>
                  <a:pt x="80370" y="155984"/>
                </a:lnTo>
                <a:lnTo>
                  <a:pt x="64438" y="178842"/>
                </a:lnTo>
                <a:lnTo>
                  <a:pt x="58191" y="207416"/>
                </a:lnTo>
                <a:lnTo>
                  <a:pt x="63243" y="236215"/>
                </a:lnTo>
                <a:lnTo>
                  <a:pt x="78287" y="259921"/>
                </a:lnTo>
                <a:lnTo>
                  <a:pt x="101102" y="276192"/>
                </a:lnTo>
                <a:lnTo>
                  <a:pt x="129463" y="282689"/>
                </a:lnTo>
                <a:lnTo>
                  <a:pt x="158411" y="277500"/>
                </a:lnTo>
                <a:lnTo>
                  <a:pt x="182400" y="261993"/>
                </a:lnTo>
                <a:lnTo>
                  <a:pt x="198851" y="238653"/>
                </a:lnTo>
                <a:lnTo>
                  <a:pt x="205181" y="209969"/>
                </a:lnTo>
                <a:lnTo>
                  <a:pt x="199754" y="181437"/>
                </a:lnTo>
                <a:lnTo>
                  <a:pt x="184288" y="157951"/>
                </a:lnTo>
                <a:lnTo>
                  <a:pt x="161141" y="141915"/>
                </a:lnTo>
                <a:lnTo>
                  <a:pt x="132676" y="135737"/>
                </a:lnTo>
                <a:close/>
              </a:path>
            </a:pathLst>
          </a:custGeom>
          <a:solidFill>
            <a:srgbClr val="4274B9"/>
          </a:solidFill>
        </p:spPr>
        <p:txBody>
          <a:bodyPr wrap="square" lIns="0" tIns="0" rIns="0" bIns="0" rtlCol="0"/>
          <a:lstStyle/>
          <a:p>
            <a:endParaRPr/>
          </a:p>
        </p:txBody>
      </p:sp>
      <p:sp>
        <p:nvSpPr>
          <p:cNvPr id="20" name="object 7">
            <a:extLst>
              <a:ext uri="{FF2B5EF4-FFF2-40B4-BE49-F238E27FC236}">
                <a16:creationId xmlns:a16="http://schemas.microsoft.com/office/drawing/2014/main" id="{562BC3A3-75D0-F489-B0F1-7EAEA1E0F7EA}"/>
              </a:ext>
            </a:extLst>
          </p:cNvPr>
          <p:cNvSpPr/>
          <p:nvPr/>
        </p:nvSpPr>
        <p:spPr>
          <a:xfrm>
            <a:off x="689391" y="2298184"/>
            <a:ext cx="550207" cy="542068"/>
          </a:xfrm>
          <a:custGeom>
            <a:avLst/>
            <a:gdLst/>
            <a:ahLst/>
            <a:cxnLst/>
            <a:rect l="l" t="t" r="r" b="b"/>
            <a:pathLst>
              <a:path w="406400" h="457200">
                <a:moveTo>
                  <a:pt x="224370" y="344995"/>
                </a:moveTo>
                <a:lnTo>
                  <a:pt x="182003" y="344995"/>
                </a:lnTo>
                <a:lnTo>
                  <a:pt x="182003" y="457200"/>
                </a:lnTo>
                <a:lnTo>
                  <a:pt x="224370" y="457200"/>
                </a:lnTo>
                <a:lnTo>
                  <a:pt x="224370" y="344995"/>
                </a:lnTo>
                <a:close/>
              </a:path>
              <a:path w="406400" h="457200">
                <a:moveTo>
                  <a:pt x="406361" y="0"/>
                </a:moveTo>
                <a:lnTo>
                  <a:pt x="360083" y="0"/>
                </a:lnTo>
                <a:lnTo>
                  <a:pt x="360083" y="91440"/>
                </a:lnTo>
                <a:lnTo>
                  <a:pt x="360083" y="175260"/>
                </a:lnTo>
                <a:lnTo>
                  <a:pt x="312915" y="175260"/>
                </a:lnTo>
                <a:lnTo>
                  <a:pt x="312915" y="91440"/>
                </a:lnTo>
                <a:lnTo>
                  <a:pt x="360083" y="91440"/>
                </a:lnTo>
                <a:lnTo>
                  <a:pt x="360083" y="0"/>
                </a:lnTo>
                <a:lnTo>
                  <a:pt x="293433" y="0"/>
                </a:lnTo>
                <a:lnTo>
                  <a:pt x="293433" y="91440"/>
                </a:lnTo>
                <a:lnTo>
                  <a:pt x="293433" y="175260"/>
                </a:lnTo>
                <a:lnTo>
                  <a:pt x="246253" y="175260"/>
                </a:lnTo>
                <a:lnTo>
                  <a:pt x="246253" y="91440"/>
                </a:lnTo>
                <a:lnTo>
                  <a:pt x="293433" y="91440"/>
                </a:lnTo>
                <a:lnTo>
                  <a:pt x="293433" y="0"/>
                </a:lnTo>
                <a:lnTo>
                  <a:pt x="226771" y="0"/>
                </a:lnTo>
                <a:lnTo>
                  <a:pt x="226771" y="91440"/>
                </a:lnTo>
                <a:lnTo>
                  <a:pt x="226771" y="175260"/>
                </a:lnTo>
                <a:lnTo>
                  <a:pt x="179590" y="175260"/>
                </a:lnTo>
                <a:lnTo>
                  <a:pt x="179590" y="91440"/>
                </a:lnTo>
                <a:lnTo>
                  <a:pt x="226771" y="91440"/>
                </a:lnTo>
                <a:lnTo>
                  <a:pt x="226771" y="0"/>
                </a:lnTo>
                <a:lnTo>
                  <a:pt x="160108" y="0"/>
                </a:lnTo>
                <a:lnTo>
                  <a:pt x="160108" y="91440"/>
                </a:lnTo>
                <a:lnTo>
                  <a:pt x="160108" y="175260"/>
                </a:lnTo>
                <a:lnTo>
                  <a:pt x="112928" y="175260"/>
                </a:lnTo>
                <a:lnTo>
                  <a:pt x="112928" y="91440"/>
                </a:lnTo>
                <a:lnTo>
                  <a:pt x="160108" y="91440"/>
                </a:lnTo>
                <a:lnTo>
                  <a:pt x="160108" y="0"/>
                </a:lnTo>
                <a:lnTo>
                  <a:pt x="93433" y="0"/>
                </a:lnTo>
                <a:lnTo>
                  <a:pt x="93433" y="91440"/>
                </a:lnTo>
                <a:lnTo>
                  <a:pt x="93433" y="175260"/>
                </a:lnTo>
                <a:lnTo>
                  <a:pt x="46266" y="175260"/>
                </a:lnTo>
                <a:lnTo>
                  <a:pt x="46266" y="91440"/>
                </a:lnTo>
                <a:lnTo>
                  <a:pt x="93433" y="91440"/>
                </a:lnTo>
                <a:lnTo>
                  <a:pt x="93433" y="0"/>
                </a:lnTo>
                <a:lnTo>
                  <a:pt x="0" y="0"/>
                </a:lnTo>
                <a:lnTo>
                  <a:pt x="0" y="59740"/>
                </a:lnTo>
                <a:lnTo>
                  <a:pt x="25971" y="59740"/>
                </a:lnTo>
                <a:lnTo>
                  <a:pt x="25971" y="91440"/>
                </a:lnTo>
                <a:lnTo>
                  <a:pt x="25971" y="457200"/>
                </a:lnTo>
                <a:lnTo>
                  <a:pt x="164007" y="457200"/>
                </a:lnTo>
                <a:lnTo>
                  <a:pt x="164007" y="426720"/>
                </a:lnTo>
                <a:lnTo>
                  <a:pt x="46266" y="426720"/>
                </a:lnTo>
                <a:lnTo>
                  <a:pt x="46266" y="353060"/>
                </a:lnTo>
                <a:lnTo>
                  <a:pt x="87299" y="353060"/>
                </a:lnTo>
                <a:lnTo>
                  <a:pt x="87299" y="426199"/>
                </a:lnTo>
                <a:lnTo>
                  <a:pt x="104267" y="426199"/>
                </a:lnTo>
                <a:lnTo>
                  <a:pt x="104267" y="353060"/>
                </a:lnTo>
                <a:lnTo>
                  <a:pt x="145300" y="353060"/>
                </a:lnTo>
                <a:lnTo>
                  <a:pt x="145300" y="426199"/>
                </a:lnTo>
                <a:lnTo>
                  <a:pt x="164007" y="426199"/>
                </a:lnTo>
                <a:lnTo>
                  <a:pt x="164007" y="353060"/>
                </a:lnTo>
                <a:lnTo>
                  <a:pt x="164007" y="352539"/>
                </a:lnTo>
                <a:lnTo>
                  <a:pt x="164007" y="322580"/>
                </a:lnTo>
                <a:lnTo>
                  <a:pt x="242366" y="322580"/>
                </a:lnTo>
                <a:lnTo>
                  <a:pt x="242366" y="353060"/>
                </a:lnTo>
                <a:lnTo>
                  <a:pt x="242366" y="426720"/>
                </a:lnTo>
                <a:lnTo>
                  <a:pt x="242366" y="457200"/>
                </a:lnTo>
                <a:lnTo>
                  <a:pt x="380403" y="457200"/>
                </a:lnTo>
                <a:lnTo>
                  <a:pt x="380403" y="426720"/>
                </a:lnTo>
                <a:lnTo>
                  <a:pt x="261048" y="426720"/>
                </a:lnTo>
                <a:lnTo>
                  <a:pt x="261048" y="353060"/>
                </a:lnTo>
                <a:lnTo>
                  <a:pt x="302082" y="353060"/>
                </a:lnTo>
                <a:lnTo>
                  <a:pt x="302082" y="426199"/>
                </a:lnTo>
                <a:lnTo>
                  <a:pt x="319062" y="426199"/>
                </a:lnTo>
                <a:lnTo>
                  <a:pt x="319062" y="353060"/>
                </a:lnTo>
                <a:lnTo>
                  <a:pt x="360095" y="353060"/>
                </a:lnTo>
                <a:lnTo>
                  <a:pt x="360095" y="426199"/>
                </a:lnTo>
                <a:lnTo>
                  <a:pt x="380403" y="426199"/>
                </a:lnTo>
                <a:lnTo>
                  <a:pt x="380403" y="353060"/>
                </a:lnTo>
                <a:lnTo>
                  <a:pt x="380403" y="352539"/>
                </a:lnTo>
                <a:lnTo>
                  <a:pt x="380403" y="322580"/>
                </a:lnTo>
                <a:lnTo>
                  <a:pt x="380403" y="297180"/>
                </a:lnTo>
                <a:lnTo>
                  <a:pt x="46266" y="297180"/>
                </a:lnTo>
                <a:lnTo>
                  <a:pt x="46266" y="212090"/>
                </a:lnTo>
                <a:lnTo>
                  <a:pt x="93433" y="212090"/>
                </a:lnTo>
                <a:lnTo>
                  <a:pt x="93433" y="296595"/>
                </a:lnTo>
                <a:lnTo>
                  <a:pt x="112928" y="296595"/>
                </a:lnTo>
                <a:lnTo>
                  <a:pt x="112928" y="212090"/>
                </a:lnTo>
                <a:lnTo>
                  <a:pt x="160108" y="212090"/>
                </a:lnTo>
                <a:lnTo>
                  <a:pt x="160108" y="296595"/>
                </a:lnTo>
                <a:lnTo>
                  <a:pt x="179590" y="296595"/>
                </a:lnTo>
                <a:lnTo>
                  <a:pt x="179590" y="212090"/>
                </a:lnTo>
                <a:lnTo>
                  <a:pt x="226771" y="212090"/>
                </a:lnTo>
                <a:lnTo>
                  <a:pt x="226771" y="296595"/>
                </a:lnTo>
                <a:lnTo>
                  <a:pt x="246253" y="296595"/>
                </a:lnTo>
                <a:lnTo>
                  <a:pt x="246253" y="212090"/>
                </a:lnTo>
                <a:lnTo>
                  <a:pt x="293433" y="212090"/>
                </a:lnTo>
                <a:lnTo>
                  <a:pt x="293433" y="296595"/>
                </a:lnTo>
                <a:lnTo>
                  <a:pt x="312915" y="296595"/>
                </a:lnTo>
                <a:lnTo>
                  <a:pt x="312915" y="212090"/>
                </a:lnTo>
                <a:lnTo>
                  <a:pt x="360083" y="212090"/>
                </a:lnTo>
                <a:lnTo>
                  <a:pt x="360083" y="296595"/>
                </a:lnTo>
                <a:lnTo>
                  <a:pt x="380403" y="296595"/>
                </a:lnTo>
                <a:lnTo>
                  <a:pt x="380403" y="59740"/>
                </a:lnTo>
                <a:lnTo>
                  <a:pt x="406361" y="59740"/>
                </a:lnTo>
                <a:lnTo>
                  <a:pt x="406361" y="0"/>
                </a:lnTo>
                <a:close/>
              </a:path>
            </a:pathLst>
          </a:custGeom>
          <a:solidFill>
            <a:srgbClr val="4274B9"/>
          </a:solidFill>
        </p:spPr>
        <p:txBody>
          <a:bodyPr wrap="square" lIns="0" tIns="0" rIns="0" bIns="0" rtlCol="0"/>
          <a:lstStyle/>
          <a:p>
            <a:endParaRPr/>
          </a:p>
        </p:txBody>
      </p:sp>
      <p:sp>
        <p:nvSpPr>
          <p:cNvPr id="6" name="Slide Number Placeholder 2">
            <a:extLst>
              <a:ext uri="{FF2B5EF4-FFF2-40B4-BE49-F238E27FC236}">
                <a16:creationId xmlns:a16="http://schemas.microsoft.com/office/drawing/2014/main" id="{70B1FA2F-1985-2F2B-84DC-5DCD75695A67}"/>
              </a:ext>
            </a:extLst>
          </p:cNvPr>
          <p:cNvSpPr txBox="1">
            <a:spLocks/>
          </p:cNvSpPr>
          <p:nvPr/>
        </p:nvSpPr>
        <p:spPr>
          <a:xfrm>
            <a:off x="9313069" y="6415881"/>
            <a:ext cx="2743200" cy="365125"/>
          </a:xfrm>
          <a:prstGeom prst="rect">
            <a:avLst/>
          </a:prstGeo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F02EB2E-5A0D-4771-A8D5-AEF7204D0608}" type="slidenum">
              <a:rPr lang="en-US" sz="1400" dirty="0" smtClean="0">
                <a:solidFill>
                  <a:srgbClr val="002060"/>
                </a:solidFill>
              </a:rPr>
              <a:pPr algn="r"/>
              <a:t>9</a:t>
            </a:fld>
            <a:endParaRPr lang="en-US" sz="1400" b="1">
              <a:solidFill>
                <a:srgbClr val="002060"/>
              </a:solidFill>
              <a:cs typeface="Calibri" panose="020F0502020204030204"/>
            </a:endParaRPr>
          </a:p>
        </p:txBody>
      </p:sp>
      <p:sp>
        <p:nvSpPr>
          <p:cNvPr id="3" name="TextBox 2">
            <a:extLst>
              <a:ext uri="{FF2B5EF4-FFF2-40B4-BE49-F238E27FC236}">
                <a16:creationId xmlns:a16="http://schemas.microsoft.com/office/drawing/2014/main" id="{F6CBA5AF-69E0-8306-DA61-78D29EED73E8}"/>
              </a:ext>
            </a:extLst>
          </p:cNvPr>
          <p:cNvSpPr txBox="1"/>
          <p:nvPr/>
        </p:nvSpPr>
        <p:spPr>
          <a:xfrm>
            <a:off x="1395317" y="1063108"/>
            <a:ext cx="10282251" cy="5332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spcBef>
                <a:spcPts val="1200"/>
              </a:spcBef>
              <a:spcAft>
                <a:spcPts val="600"/>
              </a:spcAft>
            </a:pPr>
            <a:r>
              <a:rPr lang="en-US" sz="2400">
                <a:solidFill>
                  <a:srgbClr val="002060"/>
                </a:solidFill>
                <a:latin typeface="Arial" panose="020B0604020202020204" pitchFamily="34" charset="0"/>
                <a:cs typeface="Arial" panose="020B0604020202020204" pitchFamily="34" charset="0"/>
              </a:rPr>
              <a:t>Sibling Priority</a:t>
            </a:r>
            <a:endParaRPr lang="en-US" sz="2400">
              <a:latin typeface="Arial" panose="020B0604020202020204" pitchFamily="34" charset="0"/>
              <a:cs typeface="Arial" panose="020B0604020202020204" pitchFamily="34" charset="0"/>
            </a:endParaRPr>
          </a:p>
          <a:p>
            <a:pPr>
              <a:lnSpc>
                <a:spcPct val="200000"/>
              </a:lnSpc>
              <a:spcBef>
                <a:spcPts val="1200"/>
              </a:spcBef>
              <a:spcAft>
                <a:spcPts val="600"/>
              </a:spcAft>
            </a:pPr>
            <a:r>
              <a:rPr lang="en-US" sz="2400">
                <a:solidFill>
                  <a:srgbClr val="002060"/>
                </a:solidFill>
                <a:latin typeface="Arial" panose="020B0604020202020204" pitchFamily="34" charset="0"/>
                <a:cs typeface="Arial" panose="020B0604020202020204" pitchFamily="34" charset="0"/>
              </a:rPr>
              <a:t>Priority to residents of the zone</a:t>
            </a:r>
            <a:endParaRPr lang="en-US" sz="2400">
              <a:latin typeface="Arial" panose="020B0604020202020204" pitchFamily="34" charset="0"/>
              <a:cs typeface="Arial" panose="020B0604020202020204" pitchFamily="34" charset="0"/>
            </a:endParaRPr>
          </a:p>
          <a:p>
            <a:pPr>
              <a:lnSpc>
                <a:spcPct val="200000"/>
              </a:lnSpc>
              <a:spcBef>
                <a:spcPts val="1200"/>
              </a:spcBef>
              <a:spcAft>
                <a:spcPts val="600"/>
              </a:spcAft>
            </a:pPr>
            <a:r>
              <a:rPr lang="en-US" sz="2400">
                <a:solidFill>
                  <a:srgbClr val="002060"/>
                </a:solidFill>
                <a:latin typeface="Arial" panose="020B0604020202020204" pitchFamily="34" charset="0"/>
                <a:cs typeface="Arial" panose="020B0604020202020204" pitchFamily="34" charset="0"/>
              </a:rPr>
              <a:t>Priority to continuing fifth graders</a:t>
            </a:r>
            <a:endParaRPr lang="en-US" sz="2400">
              <a:latin typeface="Arial" panose="020B0604020202020204" pitchFamily="34" charset="0"/>
              <a:cs typeface="Arial" panose="020B0604020202020204" pitchFamily="34" charset="0"/>
            </a:endParaRPr>
          </a:p>
          <a:p>
            <a:pPr>
              <a:lnSpc>
                <a:spcPct val="200000"/>
              </a:lnSpc>
              <a:spcBef>
                <a:spcPts val="1200"/>
              </a:spcBef>
              <a:spcAft>
                <a:spcPts val="600"/>
              </a:spcAft>
            </a:pPr>
            <a:r>
              <a:rPr lang="en-US" sz="2400">
                <a:solidFill>
                  <a:srgbClr val="002060"/>
                </a:solidFill>
                <a:latin typeface="Arial" panose="020B0604020202020204" pitchFamily="34" charset="0"/>
                <a:cs typeface="Arial" panose="020B0604020202020204" pitchFamily="34" charset="0"/>
              </a:rPr>
              <a:t>Priority to students and residents of the district (or borough)</a:t>
            </a:r>
          </a:p>
          <a:p>
            <a:pPr>
              <a:lnSpc>
                <a:spcPct val="200000"/>
              </a:lnSpc>
              <a:spcBef>
                <a:spcPts val="1200"/>
              </a:spcBef>
              <a:spcAft>
                <a:spcPts val="600"/>
              </a:spcAft>
            </a:pPr>
            <a:r>
              <a:rPr lang="en-US" sz="2400">
                <a:solidFill>
                  <a:srgbClr val="002060"/>
                </a:solidFill>
                <a:latin typeface="Arial" panose="020B0604020202020204" pitchFamily="34" charset="0"/>
                <a:cs typeface="Arial" panose="020B0604020202020204" pitchFamily="34" charset="0"/>
              </a:rPr>
              <a:t>Priority to applicants eligible for free and reduced lunch (FRL) for up to 50% of seats</a:t>
            </a:r>
            <a:endParaRPr lang="en-US" sz="2400">
              <a:latin typeface="Arial" panose="020B0604020202020204" pitchFamily="34" charset="0"/>
              <a:cs typeface="Arial" panose="020B0604020202020204" pitchFamily="34" charset="0"/>
            </a:endParaRPr>
          </a:p>
        </p:txBody>
      </p:sp>
      <p:grpSp>
        <p:nvGrpSpPr>
          <p:cNvPr id="11" name="object 8">
            <a:extLst>
              <a:ext uri="{FF2B5EF4-FFF2-40B4-BE49-F238E27FC236}">
                <a16:creationId xmlns:a16="http://schemas.microsoft.com/office/drawing/2014/main" id="{7D6F8628-94E5-BA9A-0B3C-4557021A16B9}"/>
              </a:ext>
            </a:extLst>
          </p:cNvPr>
          <p:cNvGrpSpPr/>
          <p:nvPr/>
        </p:nvGrpSpPr>
        <p:grpSpPr>
          <a:xfrm>
            <a:off x="719917" y="4133243"/>
            <a:ext cx="422368" cy="622152"/>
            <a:chOff x="1435223" y="613486"/>
            <a:chExt cx="316230" cy="477686"/>
          </a:xfrm>
        </p:grpSpPr>
        <p:sp>
          <p:nvSpPr>
            <p:cNvPr id="7" name="object 9">
              <a:extLst>
                <a:ext uri="{FF2B5EF4-FFF2-40B4-BE49-F238E27FC236}">
                  <a16:creationId xmlns:a16="http://schemas.microsoft.com/office/drawing/2014/main" id="{C21BDDE8-9F29-7B39-5101-CB9D0495EF0A}"/>
                </a:ext>
              </a:extLst>
            </p:cNvPr>
            <p:cNvSpPr/>
            <p:nvPr/>
          </p:nvSpPr>
          <p:spPr>
            <a:xfrm>
              <a:off x="1435223" y="918452"/>
              <a:ext cx="316230" cy="172720"/>
            </a:xfrm>
            <a:custGeom>
              <a:avLst/>
              <a:gdLst/>
              <a:ahLst/>
              <a:cxnLst/>
              <a:rect l="l" t="t" r="r" b="b"/>
              <a:pathLst>
                <a:path w="316230" h="172719">
                  <a:moveTo>
                    <a:pt x="229984" y="0"/>
                  </a:moveTo>
                  <a:lnTo>
                    <a:pt x="223558" y="3302"/>
                  </a:lnTo>
                  <a:lnTo>
                    <a:pt x="219722" y="15265"/>
                  </a:lnTo>
                  <a:lnTo>
                    <a:pt x="223012" y="21691"/>
                  </a:lnTo>
                  <a:lnTo>
                    <a:pt x="229006" y="23622"/>
                  </a:lnTo>
                  <a:lnTo>
                    <a:pt x="255802" y="34813"/>
                  </a:lnTo>
                  <a:lnTo>
                    <a:pt x="276058" y="48720"/>
                  </a:lnTo>
                  <a:lnTo>
                    <a:pt x="288872" y="64527"/>
                  </a:lnTo>
                  <a:lnTo>
                    <a:pt x="293344" y="81419"/>
                  </a:lnTo>
                  <a:lnTo>
                    <a:pt x="282521" y="107737"/>
                  </a:lnTo>
                  <a:lnTo>
                    <a:pt x="253209" y="129505"/>
                  </a:lnTo>
                  <a:lnTo>
                    <a:pt x="210148" y="144323"/>
                  </a:lnTo>
                  <a:lnTo>
                    <a:pt x="158076" y="149796"/>
                  </a:lnTo>
                  <a:lnTo>
                    <a:pt x="106005" y="144323"/>
                  </a:lnTo>
                  <a:lnTo>
                    <a:pt x="62944" y="129505"/>
                  </a:lnTo>
                  <a:lnTo>
                    <a:pt x="33632" y="107737"/>
                  </a:lnTo>
                  <a:lnTo>
                    <a:pt x="22809" y="81419"/>
                  </a:lnTo>
                  <a:lnTo>
                    <a:pt x="27039" y="65080"/>
                  </a:lnTo>
                  <a:lnTo>
                    <a:pt x="39160" y="49664"/>
                  </a:lnTo>
                  <a:lnTo>
                    <a:pt x="58320" y="35965"/>
                  </a:lnTo>
                  <a:lnTo>
                    <a:pt x="83667" y="24777"/>
                  </a:lnTo>
                  <a:lnTo>
                    <a:pt x="89611" y="22733"/>
                  </a:lnTo>
                  <a:lnTo>
                    <a:pt x="92773" y="16243"/>
                  </a:lnTo>
                  <a:lnTo>
                    <a:pt x="88684" y="4343"/>
                  </a:lnTo>
                  <a:lnTo>
                    <a:pt x="82232" y="1155"/>
                  </a:lnTo>
                  <a:lnTo>
                    <a:pt x="76250" y="3213"/>
                  </a:lnTo>
                  <a:lnTo>
                    <a:pt x="44191" y="17763"/>
                  </a:lnTo>
                  <a:lnTo>
                    <a:pt x="20218" y="36244"/>
                  </a:lnTo>
                  <a:lnTo>
                    <a:pt x="5199" y="57760"/>
                  </a:lnTo>
                  <a:lnTo>
                    <a:pt x="0" y="81419"/>
                  </a:lnTo>
                  <a:lnTo>
                    <a:pt x="12235" y="117230"/>
                  </a:lnTo>
                  <a:lnTo>
                    <a:pt x="45800" y="146175"/>
                  </a:lnTo>
                  <a:lnTo>
                    <a:pt x="95985" y="165535"/>
                  </a:lnTo>
                  <a:lnTo>
                    <a:pt x="158076" y="172593"/>
                  </a:lnTo>
                  <a:lnTo>
                    <a:pt x="220168" y="165535"/>
                  </a:lnTo>
                  <a:lnTo>
                    <a:pt x="270352" y="146175"/>
                  </a:lnTo>
                  <a:lnTo>
                    <a:pt x="303918" y="117230"/>
                  </a:lnTo>
                  <a:lnTo>
                    <a:pt x="316153" y="81419"/>
                  </a:lnTo>
                  <a:lnTo>
                    <a:pt x="310686" y="57074"/>
                  </a:lnTo>
                  <a:lnTo>
                    <a:pt x="294892" y="35105"/>
                  </a:lnTo>
                  <a:lnTo>
                    <a:pt x="269685" y="16418"/>
                  </a:lnTo>
                  <a:lnTo>
                    <a:pt x="235978" y="1917"/>
                  </a:lnTo>
                  <a:lnTo>
                    <a:pt x="229984" y="0"/>
                  </a:lnTo>
                  <a:close/>
                </a:path>
              </a:pathLst>
            </a:custGeom>
            <a:solidFill>
              <a:srgbClr val="4274B9"/>
            </a:solidFill>
          </p:spPr>
          <p:txBody>
            <a:bodyPr wrap="square" lIns="0" tIns="0" rIns="0" bIns="0" rtlCol="0"/>
            <a:lstStyle/>
            <a:p>
              <a:endParaRPr/>
            </a:p>
          </p:txBody>
        </p:sp>
        <p:pic>
          <p:nvPicPr>
            <p:cNvPr id="8" name="object 10">
              <a:extLst>
                <a:ext uri="{FF2B5EF4-FFF2-40B4-BE49-F238E27FC236}">
                  <a16:creationId xmlns:a16="http://schemas.microsoft.com/office/drawing/2014/main" id="{776B96D0-94F0-1D83-BA8C-1949BD5BE2FC}"/>
                </a:ext>
              </a:extLst>
            </p:cNvPr>
            <p:cNvPicPr/>
            <p:nvPr/>
          </p:nvPicPr>
          <p:blipFill>
            <a:blip r:embed="rId3" cstate="print"/>
            <a:stretch>
              <a:fillRect/>
            </a:stretch>
          </p:blipFill>
          <p:spPr>
            <a:xfrm>
              <a:off x="1549209" y="890927"/>
              <a:ext cx="84124" cy="68922"/>
            </a:xfrm>
            <a:prstGeom prst="rect">
              <a:avLst/>
            </a:prstGeom>
          </p:spPr>
        </p:pic>
        <p:sp>
          <p:nvSpPr>
            <p:cNvPr id="9" name="object 11">
              <a:extLst>
                <a:ext uri="{FF2B5EF4-FFF2-40B4-BE49-F238E27FC236}">
                  <a16:creationId xmlns:a16="http://schemas.microsoft.com/office/drawing/2014/main" id="{B4BB7C20-EA57-03D2-61F0-A4B34269E6E0}"/>
                </a:ext>
              </a:extLst>
            </p:cNvPr>
            <p:cNvSpPr/>
            <p:nvPr/>
          </p:nvSpPr>
          <p:spPr>
            <a:xfrm>
              <a:off x="1466678" y="613486"/>
              <a:ext cx="248920" cy="377190"/>
            </a:xfrm>
            <a:custGeom>
              <a:avLst/>
              <a:gdLst/>
              <a:ahLst/>
              <a:cxnLst/>
              <a:rect l="l" t="t" r="r" b="b"/>
              <a:pathLst>
                <a:path w="248919" h="377190">
                  <a:moveTo>
                    <a:pt x="145030" y="0"/>
                  </a:moveTo>
                  <a:lnTo>
                    <a:pt x="96753" y="1155"/>
                  </a:lnTo>
                  <a:lnTo>
                    <a:pt x="58908" y="17457"/>
                  </a:lnTo>
                  <a:lnTo>
                    <a:pt x="28080" y="45234"/>
                  </a:lnTo>
                  <a:lnTo>
                    <a:pt x="7400" y="81817"/>
                  </a:lnTo>
                  <a:lnTo>
                    <a:pt x="0" y="124540"/>
                  </a:lnTo>
                  <a:lnTo>
                    <a:pt x="9008" y="170738"/>
                  </a:lnTo>
                  <a:lnTo>
                    <a:pt x="27754" y="214022"/>
                  </a:lnTo>
                  <a:lnTo>
                    <a:pt x="49261" y="255805"/>
                  </a:lnTo>
                  <a:lnTo>
                    <a:pt x="72873" y="296544"/>
                  </a:lnTo>
                  <a:lnTo>
                    <a:pt x="97931" y="336696"/>
                  </a:lnTo>
                  <a:lnTo>
                    <a:pt x="123778" y="376719"/>
                  </a:lnTo>
                  <a:lnTo>
                    <a:pt x="154299" y="331478"/>
                  </a:lnTo>
                  <a:lnTo>
                    <a:pt x="185262" y="280313"/>
                  </a:lnTo>
                  <a:lnTo>
                    <a:pt x="212897" y="229815"/>
                  </a:lnTo>
                  <a:lnTo>
                    <a:pt x="233430" y="186575"/>
                  </a:lnTo>
                  <a:lnTo>
                    <a:pt x="237079" y="176707"/>
                  </a:lnTo>
                  <a:lnTo>
                    <a:pt x="125417" y="176707"/>
                  </a:lnTo>
                  <a:lnTo>
                    <a:pt x="97770" y="171357"/>
                  </a:lnTo>
                  <a:lnTo>
                    <a:pt x="75220" y="156277"/>
                  </a:lnTo>
                  <a:lnTo>
                    <a:pt x="60023" y="133717"/>
                  </a:lnTo>
                  <a:lnTo>
                    <a:pt x="54436" y="105930"/>
                  </a:lnTo>
                  <a:lnTo>
                    <a:pt x="59822" y="78454"/>
                  </a:lnTo>
                  <a:lnTo>
                    <a:pt x="74623" y="56060"/>
                  </a:lnTo>
                  <a:lnTo>
                    <a:pt x="96692" y="40929"/>
                  </a:lnTo>
                  <a:lnTo>
                    <a:pt x="123880" y="35241"/>
                  </a:lnTo>
                  <a:lnTo>
                    <a:pt x="208611" y="35241"/>
                  </a:lnTo>
                  <a:lnTo>
                    <a:pt x="189560" y="17517"/>
                  </a:lnTo>
                  <a:lnTo>
                    <a:pt x="145030" y="0"/>
                  </a:lnTo>
                  <a:close/>
                </a:path>
                <a:path w="248919" h="377190">
                  <a:moveTo>
                    <a:pt x="208611" y="35241"/>
                  </a:moveTo>
                  <a:lnTo>
                    <a:pt x="123880" y="35241"/>
                  </a:lnTo>
                  <a:lnTo>
                    <a:pt x="151558" y="40633"/>
                  </a:lnTo>
                  <a:lnTo>
                    <a:pt x="174205" y="55736"/>
                  </a:lnTo>
                  <a:lnTo>
                    <a:pt x="189511" y="78254"/>
                  </a:lnTo>
                  <a:lnTo>
                    <a:pt x="195165" y="105892"/>
                  </a:lnTo>
                  <a:lnTo>
                    <a:pt x="189673" y="133094"/>
                  </a:lnTo>
                  <a:lnTo>
                    <a:pt x="174650" y="155558"/>
                  </a:lnTo>
                  <a:lnTo>
                    <a:pt x="152447" y="170892"/>
                  </a:lnTo>
                  <a:lnTo>
                    <a:pt x="125417" y="176707"/>
                  </a:lnTo>
                  <a:lnTo>
                    <a:pt x="237079" y="176707"/>
                  </a:lnTo>
                  <a:lnTo>
                    <a:pt x="241592" y="164502"/>
                  </a:lnTo>
                  <a:lnTo>
                    <a:pt x="246973" y="142088"/>
                  </a:lnTo>
                  <a:lnTo>
                    <a:pt x="248637" y="119114"/>
                  </a:lnTo>
                  <a:lnTo>
                    <a:pt x="245648" y="95363"/>
                  </a:lnTo>
                  <a:lnTo>
                    <a:pt x="224910" y="50405"/>
                  </a:lnTo>
                  <a:lnTo>
                    <a:pt x="208611" y="35241"/>
                  </a:lnTo>
                  <a:close/>
                </a:path>
              </a:pathLst>
            </a:custGeom>
            <a:solidFill>
              <a:srgbClr val="4274B9"/>
            </a:solidFill>
          </p:spPr>
          <p:txBody>
            <a:bodyPr wrap="square" lIns="0" tIns="0" rIns="0" bIns="0" rtlCol="0"/>
            <a:lstStyle/>
            <a:p>
              <a:endParaRPr/>
            </a:p>
          </p:txBody>
        </p:sp>
      </p:grpSp>
      <p:grpSp>
        <p:nvGrpSpPr>
          <p:cNvPr id="23" name="object 12">
            <a:extLst>
              <a:ext uri="{FF2B5EF4-FFF2-40B4-BE49-F238E27FC236}">
                <a16:creationId xmlns:a16="http://schemas.microsoft.com/office/drawing/2014/main" id="{1D8B2875-EB30-EBE3-EC3E-AE5B2288671D}"/>
              </a:ext>
            </a:extLst>
          </p:cNvPr>
          <p:cNvGrpSpPr/>
          <p:nvPr/>
        </p:nvGrpSpPr>
        <p:grpSpPr>
          <a:xfrm>
            <a:off x="574420" y="5102477"/>
            <a:ext cx="665187" cy="609898"/>
            <a:chOff x="1480803" y="1792598"/>
            <a:chExt cx="314995" cy="319012"/>
          </a:xfrm>
        </p:grpSpPr>
        <p:pic>
          <p:nvPicPr>
            <p:cNvPr id="17" name="object 13">
              <a:extLst>
                <a:ext uri="{FF2B5EF4-FFF2-40B4-BE49-F238E27FC236}">
                  <a16:creationId xmlns:a16="http://schemas.microsoft.com/office/drawing/2014/main" id="{F069E219-8A0C-209A-5D25-A25DA9FCB066}"/>
                </a:ext>
              </a:extLst>
            </p:cNvPr>
            <p:cNvPicPr/>
            <p:nvPr/>
          </p:nvPicPr>
          <p:blipFill>
            <a:blip r:embed="rId4" cstate="print"/>
            <a:stretch>
              <a:fillRect/>
            </a:stretch>
          </p:blipFill>
          <p:spPr>
            <a:xfrm>
              <a:off x="1652416" y="1792598"/>
              <a:ext cx="143382" cy="143357"/>
            </a:xfrm>
            <a:prstGeom prst="rect">
              <a:avLst/>
            </a:prstGeom>
          </p:spPr>
        </p:pic>
        <p:pic>
          <p:nvPicPr>
            <p:cNvPr id="18" name="object 14">
              <a:extLst>
                <a:ext uri="{FF2B5EF4-FFF2-40B4-BE49-F238E27FC236}">
                  <a16:creationId xmlns:a16="http://schemas.microsoft.com/office/drawing/2014/main" id="{7E80A9AE-067E-00B0-09F6-2907A0B63557}"/>
                </a:ext>
              </a:extLst>
            </p:cNvPr>
            <p:cNvPicPr/>
            <p:nvPr/>
          </p:nvPicPr>
          <p:blipFill>
            <a:blip r:embed="rId5" cstate="print"/>
            <a:stretch>
              <a:fillRect/>
            </a:stretch>
          </p:blipFill>
          <p:spPr>
            <a:xfrm>
              <a:off x="1652412" y="1968240"/>
              <a:ext cx="143382" cy="143370"/>
            </a:xfrm>
            <a:prstGeom prst="rect">
              <a:avLst/>
            </a:prstGeom>
          </p:spPr>
        </p:pic>
        <p:pic>
          <p:nvPicPr>
            <p:cNvPr id="21" name="object 15">
              <a:extLst>
                <a:ext uri="{FF2B5EF4-FFF2-40B4-BE49-F238E27FC236}">
                  <a16:creationId xmlns:a16="http://schemas.microsoft.com/office/drawing/2014/main" id="{8720EB0D-8906-7E40-C978-B4B1CB66F60F}"/>
                </a:ext>
              </a:extLst>
            </p:cNvPr>
            <p:cNvPicPr/>
            <p:nvPr/>
          </p:nvPicPr>
          <p:blipFill>
            <a:blip r:embed="rId6" cstate="print"/>
            <a:stretch>
              <a:fillRect/>
            </a:stretch>
          </p:blipFill>
          <p:spPr>
            <a:xfrm>
              <a:off x="1480803" y="1792598"/>
              <a:ext cx="143382" cy="143357"/>
            </a:xfrm>
            <a:prstGeom prst="rect">
              <a:avLst/>
            </a:prstGeom>
          </p:spPr>
        </p:pic>
        <p:pic>
          <p:nvPicPr>
            <p:cNvPr id="22" name="object 16">
              <a:extLst>
                <a:ext uri="{FF2B5EF4-FFF2-40B4-BE49-F238E27FC236}">
                  <a16:creationId xmlns:a16="http://schemas.microsoft.com/office/drawing/2014/main" id="{F73ECC3B-9E04-6A2E-DFB8-86D7A7CAE365}"/>
                </a:ext>
              </a:extLst>
            </p:cNvPr>
            <p:cNvPicPr/>
            <p:nvPr/>
          </p:nvPicPr>
          <p:blipFill>
            <a:blip r:embed="rId7" cstate="print"/>
            <a:stretch>
              <a:fillRect/>
            </a:stretch>
          </p:blipFill>
          <p:spPr>
            <a:xfrm>
              <a:off x="1480804" y="1968240"/>
              <a:ext cx="143382" cy="143370"/>
            </a:xfrm>
            <a:prstGeom prst="rect">
              <a:avLst/>
            </a:prstGeom>
          </p:spPr>
        </p:pic>
      </p:grpSp>
      <p:sp>
        <p:nvSpPr>
          <p:cNvPr id="25" name="object 8">
            <a:extLst>
              <a:ext uri="{FF2B5EF4-FFF2-40B4-BE49-F238E27FC236}">
                <a16:creationId xmlns:a16="http://schemas.microsoft.com/office/drawing/2014/main" id="{FFF56F2E-B6BF-F965-6C32-2DF4CDC344FD}"/>
              </a:ext>
            </a:extLst>
          </p:cNvPr>
          <p:cNvSpPr/>
          <p:nvPr/>
        </p:nvSpPr>
        <p:spPr>
          <a:xfrm>
            <a:off x="690201" y="3187334"/>
            <a:ext cx="475921" cy="609898"/>
          </a:xfrm>
          <a:custGeom>
            <a:avLst/>
            <a:gdLst/>
            <a:ahLst/>
            <a:cxnLst/>
            <a:rect l="l" t="t" r="r" b="b"/>
            <a:pathLst>
              <a:path w="406400" h="455295">
                <a:moveTo>
                  <a:pt x="304609" y="303457"/>
                </a:moveTo>
                <a:lnTo>
                  <a:pt x="99834" y="303457"/>
                </a:lnTo>
                <a:lnTo>
                  <a:pt x="0" y="455159"/>
                </a:lnTo>
                <a:lnTo>
                  <a:pt x="406361" y="455159"/>
                </a:lnTo>
                <a:lnTo>
                  <a:pt x="391761" y="433391"/>
                </a:lnTo>
                <a:lnTo>
                  <a:pt x="35204" y="433391"/>
                </a:lnTo>
                <a:lnTo>
                  <a:pt x="63500" y="393831"/>
                </a:lnTo>
                <a:lnTo>
                  <a:pt x="135713" y="393831"/>
                </a:lnTo>
                <a:lnTo>
                  <a:pt x="121297" y="390503"/>
                </a:lnTo>
                <a:lnTo>
                  <a:pt x="126555" y="386465"/>
                </a:lnTo>
                <a:lnTo>
                  <a:pt x="103771" y="386465"/>
                </a:lnTo>
                <a:lnTo>
                  <a:pt x="73736" y="379518"/>
                </a:lnTo>
                <a:lnTo>
                  <a:pt x="113893" y="323346"/>
                </a:lnTo>
                <a:lnTo>
                  <a:pt x="241295" y="323346"/>
                </a:lnTo>
                <a:lnTo>
                  <a:pt x="244817" y="317542"/>
                </a:lnTo>
                <a:lnTo>
                  <a:pt x="314056" y="317542"/>
                </a:lnTo>
                <a:lnTo>
                  <a:pt x="304609" y="303457"/>
                </a:lnTo>
                <a:close/>
              </a:path>
              <a:path w="406400" h="455295">
                <a:moveTo>
                  <a:pt x="135713" y="393831"/>
                </a:moveTo>
                <a:lnTo>
                  <a:pt x="63500" y="393831"/>
                </a:lnTo>
                <a:lnTo>
                  <a:pt x="87083" y="399292"/>
                </a:lnTo>
                <a:lnTo>
                  <a:pt x="42697" y="433391"/>
                </a:lnTo>
                <a:lnTo>
                  <a:pt x="65481" y="433391"/>
                </a:lnTo>
                <a:lnTo>
                  <a:pt x="104597" y="403330"/>
                </a:lnTo>
                <a:lnTo>
                  <a:pt x="176868" y="403330"/>
                </a:lnTo>
                <a:lnTo>
                  <a:pt x="135713" y="393831"/>
                </a:lnTo>
                <a:close/>
              </a:path>
              <a:path w="406400" h="455295">
                <a:moveTo>
                  <a:pt x="176868" y="403330"/>
                </a:moveTo>
                <a:lnTo>
                  <a:pt x="104597" y="403330"/>
                </a:lnTo>
                <a:lnTo>
                  <a:pt x="213118" y="428375"/>
                </a:lnTo>
                <a:lnTo>
                  <a:pt x="205409" y="433391"/>
                </a:lnTo>
                <a:lnTo>
                  <a:pt x="307060" y="433391"/>
                </a:lnTo>
                <a:lnTo>
                  <a:pt x="254076" y="421161"/>
                </a:lnTo>
                <a:lnTo>
                  <a:pt x="261918" y="416068"/>
                </a:lnTo>
                <a:lnTo>
                  <a:pt x="232054" y="416068"/>
                </a:lnTo>
                <a:lnTo>
                  <a:pt x="176868" y="403330"/>
                </a:lnTo>
                <a:close/>
              </a:path>
              <a:path w="406400" h="455295">
                <a:moveTo>
                  <a:pt x="351767" y="373765"/>
                </a:moveTo>
                <a:lnTo>
                  <a:pt x="327063" y="373765"/>
                </a:lnTo>
                <a:lnTo>
                  <a:pt x="364413" y="433391"/>
                </a:lnTo>
                <a:lnTo>
                  <a:pt x="391761" y="433391"/>
                </a:lnTo>
                <a:lnTo>
                  <a:pt x="351767" y="373765"/>
                </a:lnTo>
                <a:close/>
              </a:path>
              <a:path w="406400" h="455295">
                <a:moveTo>
                  <a:pt x="331255" y="343183"/>
                </a:moveTo>
                <a:lnTo>
                  <a:pt x="228879" y="343183"/>
                </a:lnTo>
                <a:lnTo>
                  <a:pt x="317487" y="358461"/>
                </a:lnTo>
                <a:lnTo>
                  <a:pt x="318439" y="359972"/>
                </a:lnTo>
                <a:lnTo>
                  <a:pt x="232054" y="416068"/>
                </a:lnTo>
                <a:lnTo>
                  <a:pt x="261918" y="416068"/>
                </a:lnTo>
                <a:lnTo>
                  <a:pt x="327063" y="373765"/>
                </a:lnTo>
                <a:lnTo>
                  <a:pt x="351767" y="373765"/>
                </a:lnTo>
                <a:lnTo>
                  <a:pt x="331255" y="343183"/>
                </a:lnTo>
                <a:close/>
              </a:path>
              <a:path w="406400" h="455295">
                <a:moveTo>
                  <a:pt x="224587" y="349812"/>
                </a:moveTo>
                <a:lnTo>
                  <a:pt x="174269" y="349812"/>
                </a:lnTo>
                <a:lnTo>
                  <a:pt x="198755" y="387747"/>
                </a:lnTo>
                <a:lnTo>
                  <a:pt x="206044" y="377489"/>
                </a:lnTo>
                <a:lnTo>
                  <a:pt x="213531" y="366575"/>
                </a:lnTo>
                <a:lnTo>
                  <a:pt x="221161" y="355106"/>
                </a:lnTo>
                <a:lnTo>
                  <a:pt x="224587" y="349812"/>
                </a:lnTo>
                <a:close/>
              </a:path>
              <a:path w="406400" h="455295">
                <a:moveTo>
                  <a:pt x="241295" y="323346"/>
                </a:moveTo>
                <a:lnTo>
                  <a:pt x="113893" y="323346"/>
                </a:lnTo>
                <a:lnTo>
                  <a:pt x="162890" y="331804"/>
                </a:lnTo>
                <a:lnTo>
                  <a:pt x="164198" y="333887"/>
                </a:lnTo>
                <a:lnTo>
                  <a:pt x="165430" y="335982"/>
                </a:lnTo>
                <a:lnTo>
                  <a:pt x="166763" y="338078"/>
                </a:lnTo>
                <a:lnTo>
                  <a:pt x="103771" y="386465"/>
                </a:lnTo>
                <a:lnTo>
                  <a:pt x="126555" y="386465"/>
                </a:lnTo>
                <a:lnTo>
                  <a:pt x="174269" y="349812"/>
                </a:lnTo>
                <a:lnTo>
                  <a:pt x="224587" y="349812"/>
                </a:lnTo>
                <a:lnTo>
                  <a:pt x="228879" y="343183"/>
                </a:lnTo>
                <a:lnTo>
                  <a:pt x="331255" y="343183"/>
                </a:lnTo>
                <a:lnTo>
                  <a:pt x="330258" y="341697"/>
                </a:lnTo>
                <a:lnTo>
                  <a:pt x="306984" y="341697"/>
                </a:lnTo>
                <a:lnTo>
                  <a:pt x="237388" y="329696"/>
                </a:lnTo>
                <a:lnTo>
                  <a:pt x="239877" y="325682"/>
                </a:lnTo>
                <a:lnTo>
                  <a:pt x="241295" y="323346"/>
                </a:lnTo>
                <a:close/>
              </a:path>
              <a:path w="406400" h="455295">
                <a:moveTo>
                  <a:pt x="314056" y="317542"/>
                </a:moveTo>
                <a:lnTo>
                  <a:pt x="291846" y="317542"/>
                </a:lnTo>
                <a:lnTo>
                  <a:pt x="306984" y="341697"/>
                </a:lnTo>
                <a:lnTo>
                  <a:pt x="330258" y="341697"/>
                </a:lnTo>
                <a:lnTo>
                  <a:pt x="314056" y="317542"/>
                </a:lnTo>
                <a:close/>
              </a:path>
              <a:path w="406400" h="455295">
                <a:moveTo>
                  <a:pt x="220631" y="0"/>
                </a:moveTo>
                <a:lnTo>
                  <a:pt x="170942" y="1197"/>
                </a:lnTo>
                <a:lnTo>
                  <a:pt x="131982" y="17965"/>
                </a:lnTo>
                <a:lnTo>
                  <a:pt x="100249" y="46550"/>
                </a:lnTo>
                <a:lnTo>
                  <a:pt x="78964" y="84204"/>
                </a:lnTo>
                <a:lnTo>
                  <a:pt x="71347" y="128181"/>
                </a:lnTo>
                <a:lnTo>
                  <a:pt x="80619" y="175734"/>
                </a:lnTo>
                <a:lnTo>
                  <a:pt x="94638" y="208851"/>
                </a:lnTo>
                <a:lnTo>
                  <a:pt x="110350" y="241039"/>
                </a:lnTo>
                <a:lnTo>
                  <a:pt x="127443" y="272505"/>
                </a:lnTo>
                <a:lnTo>
                  <a:pt x="145605" y="303457"/>
                </a:lnTo>
                <a:lnTo>
                  <a:pt x="253263" y="303457"/>
                </a:lnTo>
                <a:lnTo>
                  <a:pt x="286842" y="243506"/>
                </a:lnTo>
                <a:lnTo>
                  <a:pt x="311619" y="192040"/>
                </a:lnTo>
                <a:lnTo>
                  <a:pt x="315374" y="181880"/>
                </a:lnTo>
                <a:lnTo>
                  <a:pt x="200431" y="181880"/>
                </a:lnTo>
                <a:lnTo>
                  <a:pt x="171977" y="176367"/>
                </a:lnTo>
                <a:lnTo>
                  <a:pt x="148766" y="160840"/>
                </a:lnTo>
                <a:lnTo>
                  <a:pt x="133124" y="137621"/>
                </a:lnTo>
                <a:lnTo>
                  <a:pt x="127381" y="109033"/>
                </a:lnTo>
                <a:lnTo>
                  <a:pt x="132932" y="80747"/>
                </a:lnTo>
                <a:lnTo>
                  <a:pt x="148170" y="57697"/>
                </a:lnTo>
                <a:lnTo>
                  <a:pt x="170886" y="42128"/>
                </a:lnTo>
                <a:lnTo>
                  <a:pt x="198869" y="36288"/>
                </a:lnTo>
                <a:lnTo>
                  <a:pt x="286099" y="36288"/>
                </a:lnTo>
                <a:lnTo>
                  <a:pt x="266469" y="18027"/>
                </a:lnTo>
                <a:lnTo>
                  <a:pt x="220631" y="0"/>
                </a:lnTo>
                <a:close/>
              </a:path>
              <a:path w="406400" h="455295">
                <a:moveTo>
                  <a:pt x="286099" y="36288"/>
                </a:moveTo>
                <a:lnTo>
                  <a:pt x="198869" y="36288"/>
                </a:lnTo>
                <a:lnTo>
                  <a:pt x="227349" y="41831"/>
                </a:lnTo>
                <a:lnTo>
                  <a:pt x="250659" y="57368"/>
                </a:lnTo>
                <a:lnTo>
                  <a:pt x="266417" y="80541"/>
                </a:lnTo>
                <a:lnTo>
                  <a:pt x="272237" y="108995"/>
                </a:lnTo>
                <a:lnTo>
                  <a:pt x="266580" y="136991"/>
                </a:lnTo>
                <a:lnTo>
                  <a:pt x="251112" y="160111"/>
                </a:lnTo>
                <a:lnTo>
                  <a:pt x="228254" y="175895"/>
                </a:lnTo>
                <a:lnTo>
                  <a:pt x="200431" y="181880"/>
                </a:lnTo>
                <a:lnTo>
                  <a:pt x="315374" y="181880"/>
                </a:lnTo>
                <a:lnTo>
                  <a:pt x="320019" y="169314"/>
                </a:lnTo>
                <a:lnTo>
                  <a:pt x="325559" y="146243"/>
                </a:lnTo>
                <a:lnTo>
                  <a:pt x="327273" y="122598"/>
                </a:lnTo>
                <a:lnTo>
                  <a:pt x="324192" y="98149"/>
                </a:lnTo>
                <a:lnTo>
                  <a:pt x="302856" y="51877"/>
                </a:lnTo>
                <a:lnTo>
                  <a:pt x="286099" y="36288"/>
                </a:lnTo>
                <a:close/>
              </a:path>
            </a:pathLst>
          </a:custGeom>
          <a:solidFill>
            <a:srgbClr val="4274B9"/>
          </a:solidFill>
        </p:spPr>
        <p:txBody>
          <a:bodyPr wrap="square" lIns="0" tIns="0" rIns="0" bIns="0" rtlCol="0"/>
          <a:lstStyle/>
          <a:p>
            <a:endParaRPr/>
          </a:p>
        </p:txBody>
      </p:sp>
      <p:pic>
        <p:nvPicPr>
          <p:cNvPr id="2" name="Picture 1" descr="A logo of a city&#10;&#10;AI-generated content may be incorrect.">
            <a:extLst>
              <a:ext uri="{FF2B5EF4-FFF2-40B4-BE49-F238E27FC236}">
                <a16:creationId xmlns:a16="http://schemas.microsoft.com/office/drawing/2014/main" id="{25BFF4B2-2030-1AF5-30AE-86DFA579C27F}"/>
              </a:ext>
            </a:extLst>
          </p:cNvPr>
          <p:cNvPicPr>
            <a:picLocks noChangeAspect="1"/>
          </p:cNvPicPr>
          <p:nvPr/>
        </p:nvPicPr>
        <p:blipFill>
          <a:blip r:embed="rId8"/>
          <a:stretch>
            <a:fillRect/>
          </a:stretch>
        </p:blipFill>
        <p:spPr>
          <a:xfrm>
            <a:off x="9313069" y="96742"/>
            <a:ext cx="2802732" cy="531965"/>
          </a:xfrm>
          <a:prstGeom prst="rect">
            <a:avLst/>
          </a:prstGeom>
        </p:spPr>
      </p:pic>
    </p:spTree>
    <p:extLst>
      <p:ext uri="{BB962C8B-B14F-4D97-AF65-F5344CB8AC3E}">
        <p14:creationId xmlns:p14="http://schemas.microsoft.com/office/powerpoint/2010/main" val="4788159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762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2A014B58E81345A46629652216395C" ma:contentTypeVersion="15" ma:contentTypeDescription="Create a new document." ma:contentTypeScope="" ma:versionID="e7ac26977166021173d69ac5c5dfb1af">
  <xsd:schema xmlns:xsd="http://www.w3.org/2001/XMLSchema" xmlns:xs="http://www.w3.org/2001/XMLSchema" xmlns:p="http://schemas.microsoft.com/office/2006/metadata/properties" xmlns:ns2="f6031e32-862d-490d-ad1f-61fd4fc93463" xmlns:ns3="cee0986c-b043-4b4f-9312-849b809690cd" targetNamespace="http://schemas.microsoft.com/office/2006/metadata/properties" ma:root="true" ma:fieldsID="018901c15a9631f499a183d0c6cf44be" ns2:_="" ns3:_="">
    <xsd:import namespace="f6031e32-862d-490d-ad1f-61fd4fc93463"/>
    <xsd:import namespace="cee0986c-b043-4b4f-9312-849b809690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31e32-862d-490d-ad1f-61fd4fc93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ca87873-bdaf-4156-af8e-11c8208359c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e0986c-b043-4b4f-9312-849b809690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07f0ae9-99d9-48c6-ba62-3988e77dea36}" ma:internalName="TaxCatchAll" ma:showField="CatchAllData" ma:web="cee0986c-b043-4b4f-9312-849b80969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ee0986c-b043-4b4f-9312-849b809690cd">
      <UserInfo>
        <DisplayName>Stameshkin Anne</DisplayName>
        <AccountId>246</AccountId>
        <AccountType/>
      </UserInfo>
      <UserInfo>
        <DisplayName>Ramsay Frank</DisplayName>
        <AccountId>104</AccountId>
        <AccountType/>
      </UserInfo>
      <UserInfo>
        <DisplayName>Shilleh Ahmad</DisplayName>
        <AccountId>228</AccountId>
        <AccountType/>
      </UserInfo>
      <UserInfo>
        <DisplayName>Yi Hannah</DisplayName>
        <AccountId>224</AccountId>
        <AccountType/>
      </UserInfo>
      <UserInfo>
        <DisplayName>Griem Jai</DisplayName>
        <AccountId>364</AccountId>
        <AccountType/>
      </UserInfo>
      <UserInfo>
        <DisplayName>He Jessica</DisplayName>
        <AccountId>314</AccountId>
        <AccountType/>
      </UserInfo>
      <UserInfo>
        <DisplayName>Singleton Cymone</DisplayName>
        <AccountId>315</AccountId>
        <AccountType/>
      </UserInfo>
      <UserInfo>
        <DisplayName>Rosa Eugenio</DisplayName>
        <AccountId>319</AccountId>
        <AccountType/>
      </UserInfo>
      <UserInfo>
        <DisplayName>Hasnat Abanty</DisplayName>
        <AccountId>313</AccountId>
        <AccountType/>
      </UserInfo>
      <UserInfo>
        <DisplayName>Luczak Dorothy</DisplayName>
        <AccountId>259</AccountId>
        <AccountType/>
      </UserInfo>
      <UserInfo>
        <DisplayName>Broggini Matthew</DisplayName>
        <AccountId>6</AccountId>
        <AccountType/>
      </UserInfo>
      <UserInfo>
        <DisplayName>Tapia Zibelia</DisplayName>
        <AccountId>320</AccountId>
        <AccountType/>
      </UserInfo>
      <UserInfo>
        <DisplayName>Alnajar Nora</DisplayName>
        <AccountId>321</AccountId>
        <AccountType/>
      </UserInfo>
      <UserInfo>
        <DisplayName>Rubin Richard</DisplayName>
        <AccountId>451</AccountId>
        <AccountType/>
      </UserInfo>
      <UserInfo>
        <DisplayName>Khan Saadia</DisplayName>
        <AccountId>369</AccountId>
        <AccountType/>
      </UserInfo>
      <UserInfo>
        <DisplayName>Sheprow Glenn</DisplayName>
        <AccountId>375</AccountId>
        <AccountType/>
      </UserInfo>
      <UserInfo>
        <DisplayName>Pomarico Samantha</DisplayName>
        <AccountId>368</AccountId>
        <AccountType/>
      </UserInfo>
      <UserInfo>
        <DisplayName>Green Chantel</DisplayName>
        <AccountId>476</AccountId>
        <AccountType/>
      </UserInfo>
      <UserInfo>
        <DisplayName>Pinks Lashann</DisplayName>
        <AccountId>543</AccountId>
        <AccountType/>
      </UserInfo>
    </SharedWithUsers>
    <lcf76f155ced4ddcb4097134ff3c332f xmlns="f6031e32-862d-490d-ad1f-61fd4fc93463">
      <Terms xmlns="http://schemas.microsoft.com/office/infopath/2007/PartnerControls"/>
    </lcf76f155ced4ddcb4097134ff3c332f>
    <TaxCatchAll xmlns="cee0986c-b043-4b4f-9312-849b809690cd" xsi:nil="true"/>
  </documentManagement>
</p:properties>
</file>

<file path=customXml/itemProps1.xml><?xml version="1.0" encoding="utf-8"?>
<ds:datastoreItem xmlns:ds="http://schemas.openxmlformats.org/officeDocument/2006/customXml" ds:itemID="{C533A8D9-F60E-4909-9E0F-16707E6655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31e32-862d-490d-ad1f-61fd4fc93463"/>
    <ds:schemaRef ds:uri="cee0986c-b043-4b4f-9312-849b80969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0FF507-1A9F-44B7-8F77-680FC54ECAD3}">
  <ds:schemaRefs>
    <ds:schemaRef ds:uri="http://schemas.microsoft.com/sharepoint/v3/contenttype/forms"/>
  </ds:schemaRefs>
</ds:datastoreItem>
</file>

<file path=customXml/itemProps3.xml><?xml version="1.0" encoding="utf-8"?>
<ds:datastoreItem xmlns:ds="http://schemas.openxmlformats.org/officeDocument/2006/customXml" ds:itemID="{7D067509-2502-4298-93DF-F1DA0491FD34}">
  <ds:schemaRefs>
    <ds:schemaRef ds:uri="cee0986c-b043-4b4f-9312-849b809690cd"/>
    <ds:schemaRef ds:uri="f6031e32-862d-490d-ad1f-61fd4fc934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TotalTime>
  <Words>2798</Words>
  <Application>Microsoft Office PowerPoint</Application>
  <PresentationFormat>Widescreen</PresentationFormat>
  <Paragraphs>231</Paragraphs>
  <Slides>15</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15</vt:i4>
      </vt:variant>
    </vt:vector>
  </HeadingPairs>
  <TitlesOfParts>
    <vt:vector size="31" baseType="lpstr">
      <vt:lpstr>ＭＳ Ｐゴシック</vt:lpstr>
      <vt:lpstr>Aptos</vt:lpstr>
      <vt:lpstr>Aptos Display</vt:lpstr>
      <vt:lpstr>Arial</vt:lpstr>
      <vt:lpstr>Arial Black</vt:lpstr>
      <vt:lpstr>Arial,Sans-Serif</vt:lpstr>
      <vt:lpstr>Calibri</vt:lpstr>
      <vt:lpstr>Calibri Light</vt:lpstr>
      <vt:lpstr>Franklin Gothic Book</vt:lpstr>
      <vt:lpstr>Gil Sans MT</vt:lpstr>
      <vt:lpstr>Gill Sans</vt:lpstr>
      <vt:lpstr>Gill Sans MT</vt:lpstr>
      <vt:lpstr>Helvetica Neue</vt:lpstr>
      <vt:lpstr>Helvetica Neue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Vikram Mukhija</dc:creator>
  <cp:lastModifiedBy>Ahmad Shilleh</cp:lastModifiedBy>
  <cp:revision>15</cp:revision>
  <cp:lastPrinted>2018-09-17T21:46:28Z</cp:lastPrinted>
  <dcterms:created xsi:type="dcterms:W3CDTF">2016-05-11T14:17:07Z</dcterms:created>
  <dcterms:modified xsi:type="dcterms:W3CDTF">2025-11-12T20:27:46Z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0x010100B42A014B58E81345A46629652216395C</vt:lpwstr>
  </property>
  <property fmtid="{D5CDD505-2E9C-101B-9397-08002B2CF9AE}" pid="3" name="MediaServiceImageTags">
    <vt:lpwstr/>
  </property>
</Properties>
</file>